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685" r:id="rId2"/>
    <p:sldId id="686" r:id="rId3"/>
    <p:sldId id="677" r:id="rId4"/>
    <p:sldId id="719" r:id="rId5"/>
    <p:sldId id="720" r:id="rId6"/>
    <p:sldId id="743" r:id="rId7"/>
    <p:sldId id="742" r:id="rId8"/>
    <p:sldId id="702" r:id="rId9"/>
    <p:sldId id="286" r:id="rId10"/>
    <p:sldId id="298" r:id="rId11"/>
    <p:sldId id="703" r:id="rId12"/>
    <p:sldId id="282" r:id="rId13"/>
    <p:sldId id="291" r:id="rId14"/>
    <p:sldId id="294" r:id="rId15"/>
    <p:sldId id="267" r:id="rId16"/>
    <p:sldId id="275" r:id="rId17"/>
    <p:sldId id="761" r:id="rId18"/>
    <p:sldId id="704" r:id="rId19"/>
    <p:sldId id="299" r:id="rId20"/>
    <p:sldId id="762" r:id="rId21"/>
    <p:sldId id="763" r:id="rId22"/>
    <p:sldId id="764" r:id="rId23"/>
    <p:sldId id="768" r:id="rId24"/>
    <p:sldId id="769" r:id="rId25"/>
    <p:sldId id="770" r:id="rId26"/>
    <p:sldId id="771" r:id="rId27"/>
    <p:sldId id="705"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2B2E"/>
    <a:srgbClr val="FFFFFF"/>
    <a:srgbClr val="282C2E"/>
    <a:srgbClr val="F7F8FA"/>
    <a:srgbClr val="F7F8F8"/>
    <a:srgbClr val="E1E1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0" autoAdjust="0"/>
    <p:restoredTop sz="94660"/>
  </p:normalViewPr>
  <p:slideViewPr>
    <p:cSldViewPr snapToGrid="0">
      <p:cViewPr varScale="1">
        <p:scale>
          <a:sx n="87" d="100"/>
          <a:sy n="87" d="100"/>
        </p:scale>
        <p:origin x="528" y="96"/>
      </p:cViewPr>
      <p:guideLst/>
    </p:cSldViewPr>
  </p:slideViewPr>
  <p:notesTextViewPr>
    <p:cViewPr>
      <p:scale>
        <a:sx n="1" d="1"/>
        <a:sy n="1" d="1"/>
      </p:scale>
      <p:origin x="0" y="0"/>
    </p:cViewPr>
  </p:notesTextViewPr>
  <p:sorterViewPr>
    <p:cViewPr>
      <p:scale>
        <a:sx n="54" d="100"/>
        <a:sy n="54"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860D25-DBEE-4EF0-A54A-AB10F71582D9}" type="datetimeFigureOut">
              <a:rPr lang="zh-CN" altLang="en-US" smtClean="0"/>
              <a:t>2019/11/8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F633F3-5D0E-4770-8750-05DED033C41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27</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568119-C096-4311-8A49-BD380CF50D00}" type="slidenum">
              <a:rPr lang="en-US" smtClean="0"/>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标题 1"/>
          <p:cNvSpPr>
            <a:spLocks noGrp="1"/>
          </p:cNvSpPr>
          <p:nvPr>
            <p:ph type="title"/>
          </p:nvPr>
        </p:nvSpPr>
        <p:spPr>
          <a:xfrm>
            <a:off x="359229" y="343354"/>
            <a:ext cx="10515600" cy="483961"/>
          </a:xfrm>
          <a:prstGeom prst="rect">
            <a:avLst/>
          </a:prstGeom>
        </p:spPr>
        <p:txBody>
          <a:bodyPr/>
          <a:lstStyle>
            <a:lvl1pPr>
              <a:defRPr sz="2400"/>
            </a:lvl1pPr>
          </a:lstStyle>
          <a:p>
            <a:r>
              <a:rPr lang="zh-CN" altLang="en-US"/>
              <a:t>单击此处编辑母版标题样式</a:t>
            </a:r>
          </a:p>
        </p:txBody>
      </p:sp>
    </p:spTree>
  </p:cSld>
  <p:clrMapOvr>
    <a:masterClrMapping/>
  </p:clrMapOvr>
  <p:transition spd="slow" advTm="3000">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仅标题">
    <p:spTree>
      <p:nvGrpSpPr>
        <p:cNvPr id="1" name=""/>
        <p:cNvGrpSpPr/>
        <p:nvPr/>
      </p:nvGrpSpPr>
      <p:grpSpPr>
        <a:xfrm>
          <a:off x="0" y="0"/>
          <a:ext cx="0" cy="0"/>
          <a:chOff x="0" y="0"/>
          <a:chExt cx="0" cy="0"/>
        </a:xfrm>
      </p:grpSpPr>
      <p:sp>
        <p:nvSpPr>
          <p:cNvPr id="2" name="任意多边形 1"/>
          <p:cNvSpPr/>
          <p:nvPr userDrawn="1"/>
        </p:nvSpPr>
        <p:spPr>
          <a:xfrm>
            <a:off x="-10363" y="6414868"/>
            <a:ext cx="12202363" cy="435195"/>
          </a:xfrm>
          <a:custGeom>
            <a:avLst/>
            <a:gdLst>
              <a:gd name="connsiteX0" fmla="*/ 6442848 w 12885696"/>
              <a:gd name="connsiteY0" fmla="*/ 0 h 677930"/>
              <a:gd name="connsiteX1" fmla="*/ 12818477 w 12885696"/>
              <a:gd name="connsiteY1" fmla="*/ 656546 h 677930"/>
              <a:gd name="connsiteX2" fmla="*/ 12885696 w 12885696"/>
              <a:gd name="connsiteY2" fmla="*/ 677930 h 677930"/>
              <a:gd name="connsiteX3" fmla="*/ 0 w 12885696"/>
              <a:gd name="connsiteY3" fmla="*/ 677930 h 677930"/>
              <a:gd name="connsiteX4" fmla="*/ 67219 w 12885696"/>
              <a:gd name="connsiteY4" fmla="*/ 656546 h 677930"/>
              <a:gd name="connsiteX5" fmla="*/ 6442848 w 12885696"/>
              <a:gd name="connsiteY5" fmla="*/ 0 h 67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85696" h="677930">
                <a:moveTo>
                  <a:pt x="6442848" y="0"/>
                </a:moveTo>
                <a:cubicBezTo>
                  <a:pt x="9144779" y="0"/>
                  <a:pt x="11510983" y="262931"/>
                  <a:pt x="12818477" y="656546"/>
                </a:cubicBezTo>
                <a:lnTo>
                  <a:pt x="12885696" y="677930"/>
                </a:lnTo>
                <a:lnTo>
                  <a:pt x="0" y="677930"/>
                </a:lnTo>
                <a:lnTo>
                  <a:pt x="67219" y="656546"/>
                </a:lnTo>
                <a:cubicBezTo>
                  <a:pt x="1374713" y="262931"/>
                  <a:pt x="3740917" y="0"/>
                  <a:pt x="6442848" y="0"/>
                </a:cubicBezTo>
                <a:close/>
              </a:path>
            </a:pathLst>
          </a:cu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995854" y="333593"/>
            <a:ext cx="10515600" cy="470447"/>
          </a:xfrm>
        </p:spPr>
        <p:txBody>
          <a:bodyPr>
            <a:noAutofit/>
          </a:bodyPr>
          <a:lstStyle>
            <a:lvl1pPr>
              <a:defRPr sz="3200">
                <a:latin typeface="汉仪丫丫体简" panose="02010604000101010101" pitchFamily="2" charset="-122"/>
                <a:ea typeface="汉仪丫丫体简" panose="02010604000101010101" pitchFamily="2" charset="-122"/>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grpSp>
        <p:nvGrpSpPr>
          <p:cNvPr id="6" name="组合 5"/>
          <p:cNvGrpSpPr/>
          <p:nvPr userDrawn="1"/>
        </p:nvGrpSpPr>
        <p:grpSpPr>
          <a:xfrm>
            <a:off x="128752" y="80795"/>
            <a:ext cx="912978" cy="912978"/>
            <a:chOff x="4007069" y="1623847"/>
            <a:chExt cx="1797269" cy="1797269"/>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8" name="文本框 7"/>
            <p:cNvSpPr txBox="1"/>
            <p:nvPr/>
          </p:nvSpPr>
          <p:spPr>
            <a:xfrm>
              <a:off x="4168114" y="1856356"/>
              <a:ext cx="1506709" cy="1272353"/>
            </a:xfrm>
            <a:prstGeom prst="rect">
              <a:avLst/>
            </a:prstGeom>
          </p:spPr>
          <p:txBody>
            <a:bodyPr wrap="square" rtlCol="0">
              <a:spAutoFit/>
            </a:bodyPr>
            <a:lstStyle/>
            <a:p>
              <a:pPr algn="ctr"/>
              <a:r>
                <a:rPr lang="en-US" altLang="zh-CN" sz="3600" dirty="0">
                  <a:solidFill>
                    <a:schemeClr val="bg1"/>
                  </a:solidFill>
                  <a:latin typeface="汉仪丫丫体简" panose="02010604000101010101" pitchFamily="2" charset="-122"/>
                  <a:ea typeface="汉仪丫丫体简" panose="02010604000101010101" pitchFamily="2" charset="-122"/>
                </a:rPr>
                <a:t>01</a:t>
              </a:r>
              <a:endParaRPr lang="zh-CN" altLang="en-US" sz="2800" dirty="0">
                <a:solidFill>
                  <a:schemeClr val="bg1"/>
                </a:solidFill>
                <a:latin typeface="汉仪丫丫体简" panose="02010604000101010101" pitchFamily="2" charset="-122"/>
                <a:ea typeface="汉仪丫丫体简" panose="02010604000101010101" pitchFamily="2" charset="-122"/>
              </a:endParaRPr>
            </a:p>
          </p:txBody>
        </p:sp>
      </p:grpSp>
      <p:cxnSp>
        <p:nvCxnSpPr>
          <p:cNvPr id="9" name="直接连接符 8"/>
          <p:cNvCxnSpPr/>
          <p:nvPr userDrawn="1"/>
        </p:nvCxnSpPr>
        <p:spPr>
          <a:xfrm flipV="1">
            <a:off x="11117954" y="6098336"/>
            <a:ext cx="776585" cy="759664"/>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V="1">
            <a:off x="11308044" y="5613471"/>
            <a:ext cx="883956" cy="86469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087232" y="-261017"/>
            <a:ext cx="2104768" cy="1566174"/>
          </a:xfrm>
          <a:prstGeom prst="rect">
            <a:avLst/>
          </a:prstGeom>
        </p:spPr>
      </p:pic>
      <p:cxnSp>
        <p:nvCxnSpPr>
          <p:cNvPr id="25" name="直接箭头连接符 24"/>
          <p:cNvCxnSpPr/>
          <p:nvPr userDrawn="1"/>
        </p:nvCxnSpPr>
        <p:spPr>
          <a:xfrm>
            <a:off x="838200" y="804040"/>
            <a:ext cx="5281246" cy="0"/>
          </a:xfrm>
          <a:prstGeom prst="straightConnector1">
            <a:avLst/>
          </a:prstGeom>
          <a:ln>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995854" y="333593"/>
            <a:ext cx="10515600" cy="470447"/>
          </a:xfrm>
        </p:spPr>
        <p:txBody>
          <a:bodyPr>
            <a:noAutofit/>
          </a:bodyPr>
          <a:lstStyle>
            <a:lvl1pPr>
              <a:defRPr sz="3200">
                <a:latin typeface="汉仪丫丫体简" panose="02010604000101010101" pitchFamily="2" charset="-122"/>
                <a:ea typeface="汉仪丫丫体简" panose="02010604000101010101" pitchFamily="2" charset="-122"/>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grpSp>
        <p:nvGrpSpPr>
          <p:cNvPr id="6" name="组合 5"/>
          <p:cNvGrpSpPr/>
          <p:nvPr userDrawn="1"/>
        </p:nvGrpSpPr>
        <p:grpSpPr>
          <a:xfrm>
            <a:off x="128752" y="80795"/>
            <a:ext cx="912978" cy="912978"/>
            <a:chOff x="4007069" y="1623847"/>
            <a:chExt cx="1797269" cy="1797269"/>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8" name="文本框 7"/>
            <p:cNvSpPr txBox="1"/>
            <p:nvPr/>
          </p:nvSpPr>
          <p:spPr>
            <a:xfrm>
              <a:off x="4168114" y="1856356"/>
              <a:ext cx="1506709" cy="1272353"/>
            </a:xfrm>
            <a:prstGeom prst="rect">
              <a:avLst/>
            </a:prstGeom>
          </p:spPr>
          <p:txBody>
            <a:bodyPr wrap="square" rtlCol="0">
              <a:spAutoFit/>
            </a:bodyPr>
            <a:lstStyle/>
            <a:p>
              <a:pPr algn="ctr"/>
              <a:r>
                <a:rPr lang="en-US" altLang="zh-CN" sz="3600" dirty="0">
                  <a:solidFill>
                    <a:schemeClr val="bg1"/>
                  </a:solidFill>
                  <a:latin typeface="汉仪丫丫体简" panose="02010604000101010101" pitchFamily="2" charset="-122"/>
                  <a:ea typeface="汉仪丫丫体简" panose="02010604000101010101" pitchFamily="2" charset="-122"/>
                </a:rPr>
                <a:t>02</a:t>
              </a:r>
              <a:endParaRPr lang="zh-CN" altLang="en-US" sz="2800" dirty="0">
                <a:solidFill>
                  <a:schemeClr val="bg1"/>
                </a:solidFill>
                <a:latin typeface="汉仪丫丫体简" panose="02010604000101010101" pitchFamily="2" charset="-122"/>
                <a:ea typeface="汉仪丫丫体简" panose="02010604000101010101" pitchFamily="2" charset="-122"/>
              </a:endParaRPr>
            </a:p>
          </p:txBody>
        </p:sp>
      </p:grpSp>
      <p:cxnSp>
        <p:nvCxnSpPr>
          <p:cNvPr id="9" name="直接连接符 8"/>
          <p:cNvCxnSpPr/>
          <p:nvPr userDrawn="1"/>
        </p:nvCxnSpPr>
        <p:spPr>
          <a:xfrm flipV="1">
            <a:off x="11117954" y="6098336"/>
            <a:ext cx="776585" cy="759664"/>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V="1">
            <a:off x="11308044" y="5613471"/>
            <a:ext cx="883956" cy="86469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087232" y="-261017"/>
            <a:ext cx="2104768" cy="1566174"/>
          </a:xfrm>
          <a:prstGeom prst="rect">
            <a:avLst/>
          </a:prstGeom>
        </p:spPr>
      </p:pic>
      <p:cxnSp>
        <p:nvCxnSpPr>
          <p:cNvPr id="14" name="直接箭头连接符 13"/>
          <p:cNvCxnSpPr/>
          <p:nvPr userDrawn="1"/>
        </p:nvCxnSpPr>
        <p:spPr>
          <a:xfrm>
            <a:off x="838200" y="804040"/>
            <a:ext cx="5281246" cy="0"/>
          </a:xfrm>
          <a:prstGeom prst="straightConnector1">
            <a:avLst/>
          </a:prstGeom>
          <a:ln>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2_仅标题">
    <p:spTree>
      <p:nvGrpSpPr>
        <p:cNvPr id="1" name=""/>
        <p:cNvGrpSpPr/>
        <p:nvPr/>
      </p:nvGrpSpPr>
      <p:grpSpPr>
        <a:xfrm>
          <a:off x="0" y="0"/>
          <a:ext cx="0" cy="0"/>
          <a:chOff x="0" y="0"/>
          <a:chExt cx="0" cy="0"/>
        </a:xfrm>
      </p:grpSpPr>
      <p:sp>
        <p:nvSpPr>
          <p:cNvPr id="2" name="标题 1"/>
          <p:cNvSpPr>
            <a:spLocks noGrp="1"/>
          </p:cNvSpPr>
          <p:nvPr>
            <p:ph type="title"/>
          </p:nvPr>
        </p:nvSpPr>
        <p:spPr>
          <a:xfrm>
            <a:off x="995854" y="333593"/>
            <a:ext cx="10515600" cy="470447"/>
          </a:xfrm>
        </p:spPr>
        <p:txBody>
          <a:bodyPr>
            <a:noAutofit/>
          </a:bodyPr>
          <a:lstStyle>
            <a:lvl1pPr>
              <a:defRPr sz="3200">
                <a:latin typeface="汉仪丫丫体简" panose="02010604000101010101" pitchFamily="2" charset="-122"/>
                <a:ea typeface="汉仪丫丫体简" panose="02010604000101010101" pitchFamily="2" charset="-122"/>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grpSp>
        <p:nvGrpSpPr>
          <p:cNvPr id="6" name="组合 5"/>
          <p:cNvGrpSpPr/>
          <p:nvPr userDrawn="1"/>
        </p:nvGrpSpPr>
        <p:grpSpPr>
          <a:xfrm>
            <a:off x="128752" y="80795"/>
            <a:ext cx="912978" cy="912978"/>
            <a:chOff x="4007069" y="1623847"/>
            <a:chExt cx="1797269" cy="1797269"/>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8" name="文本框 7"/>
            <p:cNvSpPr txBox="1"/>
            <p:nvPr/>
          </p:nvSpPr>
          <p:spPr>
            <a:xfrm>
              <a:off x="4168114" y="1856356"/>
              <a:ext cx="1506709" cy="1272353"/>
            </a:xfrm>
            <a:prstGeom prst="rect">
              <a:avLst/>
            </a:prstGeom>
          </p:spPr>
          <p:txBody>
            <a:bodyPr wrap="square" rtlCol="0">
              <a:spAutoFit/>
            </a:bodyPr>
            <a:lstStyle/>
            <a:p>
              <a:pPr algn="ctr"/>
              <a:r>
                <a:rPr lang="en-US" altLang="zh-CN" sz="3600" dirty="0">
                  <a:solidFill>
                    <a:schemeClr val="bg1"/>
                  </a:solidFill>
                  <a:latin typeface="汉仪丫丫体简" panose="02010604000101010101" pitchFamily="2" charset="-122"/>
                  <a:ea typeface="汉仪丫丫体简" panose="02010604000101010101" pitchFamily="2" charset="-122"/>
                </a:rPr>
                <a:t>03</a:t>
              </a:r>
              <a:endParaRPr lang="zh-CN" altLang="en-US" sz="2800" dirty="0">
                <a:solidFill>
                  <a:schemeClr val="bg1"/>
                </a:solidFill>
                <a:latin typeface="汉仪丫丫体简" panose="02010604000101010101" pitchFamily="2" charset="-122"/>
                <a:ea typeface="汉仪丫丫体简" panose="02010604000101010101" pitchFamily="2" charset="-122"/>
              </a:endParaRPr>
            </a:p>
          </p:txBody>
        </p:sp>
      </p:grpSp>
      <p:cxnSp>
        <p:nvCxnSpPr>
          <p:cNvPr id="9" name="直接连接符 8"/>
          <p:cNvCxnSpPr/>
          <p:nvPr userDrawn="1"/>
        </p:nvCxnSpPr>
        <p:spPr>
          <a:xfrm flipV="1">
            <a:off x="11117954" y="6098336"/>
            <a:ext cx="776585" cy="759664"/>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V="1">
            <a:off x="11308044" y="5613471"/>
            <a:ext cx="883956" cy="86469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087232" y="-261017"/>
            <a:ext cx="2104768" cy="1566174"/>
          </a:xfrm>
          <a:prstGeom prst="rect">
            <a:avLst/>
          </a:prstGeom>
        </p:spPr>
      </p:pic>
      <p:cxnSp>
        <p:nvCxnSpPr>
          <p:cNvPr id="14" name="直接箭头连接符 13"/>
          <p:cNvCxnSpPr/>
          <p:nvPr userDrawn="1"/>
        </p:nvCxnSpPr>
        <p:spPr>
          <a:xfrm>
            <a:off x="838200" y="804040"/>
            <a:ext cx="5281246" cy="0"/>
          </a:xfrm>
          <a:prstGeom prst="straightConnector1">
            <a:avLst/>
          </a:prstGeom>
          <a:ln>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3_仅标题">
    <p:spTree>
      <p:nvGrpSpPr>
        <p:cNvPr id="1" name=""/>
        <p:cNvGrpSpPr/>
        <p:nvPr/>
      </p:nvGrpSpPr>
      <p:grpSpPr>
        <a:xfrm>
          <a:off x="0" y="0"/>
          <a:ext cx="0" cy="0"/>
          <a:chOff x="0" y="0"/>
          <a:chExt cx="0" cy="0"/>
        </a:xfrm>
      </p:grpSpPr>
      <p:sp>
        <p:nvSpPr>
          <p:cNvPr id="2" name="标题 1"/>
          <p:cNvSpPr>
            <a:spLocks noGrp="1"/>
          </p:cNvSpPr>
          <p:nvPr>
            <p:ph type="title"/>
          </p:nvPr>
        </p:nvSpPr>
        <p:spPr>
          <a:xfrm>
            <a:off x="995854" y="333593"/>
            <a:ext cx="10515600" cy="470447"/>
          </a:xfrm>
        </p:spPr>
        <p:txBody>
          <a:bodyPr>
            <a:noAutofit/>
          </a:bodyPr>
          <a:lstStyle>
            <a:lvl1pPr>
              <a:defRPr sz="3200">
                <a:latin typeface="汉仪丫丫体简" panose="02010604000101010101" pitchFamily="2" charset="-122"/>
                <a:ea typeface="汉仪丫丫体简" panose="02010604000101010101" pitchFamily="2" charset="-122"/>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2019/11/8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grpSp>
        <p:nvGrpSpPr>
          <p:cNvPr id="6" name="组合 5"/>
          <p:cNvGrpSpPr/>
          <p:nvPr userDrawn="1"/>
        </p:nvGrpSpPr>
        <p:grpSpPr>
          <a:xfrm>
            <a:off x="128752" y="80795"/>
            <a:ext cx="912978" cy="912978"/>
            <a:chOff x="4007069" y="1623847"/>
            <a:chExt cx="1797269" cy="1797269"/>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007069" y="1623847"/>
              <a:ext cx="1797269" cy="1797269"/>
            </a:xfrm>
            <a:prstGeom prst="rect">
              <a:avLst/>
            </a:prstGeom>
          </p:spPr>
        </p:pic>
        <p:sp>
          <p:nvSpPr>
            <p:cNvPr id="8" name="文本框 7"/>
            <p:cNvSpPr txBox="1"/>
            <p:nvPr/>
          </p:nvSpPr>
          <p:spPr>
            <a:xfrm>
              <a:off x="4168114" y="1856356"/>
              <a:ext cx="1506709" cy="1272353"/>
            </a:xfrm>
            <a:prstGeom prst="rect">
              <a:avLst/>
            </a:prstGeom>
          </p:spPr>
          <p:txBody>
            <a:bodyPr wrap="square" rtlCol="0">
              <a:spAutoFit/>
            </a:bodyPr>
            <a:lstStyle/>
            <a:p>
              <a:pPr algn="ctr"/>
              <a:r>
                <a:rPr lang="en-US" altLang="zh-CN" sz="3600" dirty="0">
                  <a:solidFill>
                    <a:schemeClr val="bg1"/>
                  </a:solidFill>
                  <a:latin typeface="汉仪丫丫体简" panose="02010604000101010101" pitchFamily="2" charset="-122"/>
                  <a:ea typeface="汉仪丫丫体简" panose="02010604000101010101" pitchFamily="2" charset="-122"/>
                </a:rPr>
                <a:t>04</a:t>
              </a:r>
              <a:endParaRPr lang="zh-CN" altLang="en-US" sz="2800" dirty="0">
                <a:solidFill>
                  <a:schemeClr val="bg1"/>
                </a:solidFill>
                <a:latin typeface="汉仪丫丫体简" panose="02010604000101010101" pitchFamily="2" charset="-122"/>
                <a:ea typeface="汉仪丫丫体简" panose="02010604000101010101" pitchFamily="2" charset="-122"/>
              </a:endParaRPr>
            </a:p>
          </p:txBody>
        </p:sp>
      </p:grpSp>
      <p:cxnSp>
        <p:nvCxnSpPr>
          <p:cNvPr id="9" name="直接连接符 8"/>
          <p:cNvCxnSpPr/>
          <p:nvPr userDrawn="1"/>
        </p:nvCxnSpPr>
        <p:spPr>
          <a:xfrm flipV="1">
            <a:off x="11117954" y="6098336"/>
            <a:ext cx="776585" cy="759664"/>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V="1">
            <a:off x="11308044" y="5613471"/>
            <a:ext cx="883956" cy="86469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087232" y="-261017"/>
            <a:ext cx="2104768" cy="1566174"/>
          </a:xfrm>
          <a:prstGeom prst="rect">
            <a:avLst/>
          </a:prstGeom>
        </p:spPr>
      </p:pic>
      <p:cxnSp>
        <p:nvCxnSpPr>
          <p:cNvPr id="14" name="直接箭头连接符 13"/>
          <p:cNvCxnSpPr/>
          <p:nvPr userDrawn="1"/>
        </p:nvCxnSpPr>
        <p:spPr>
          <a:xfrm>
            <a:off x="838200" y="804040"/>
            <a:ext cx="5281246" cy="0"/>
          </a:xfrm>
          <a:prstGeom prst="straightConnector1">
            <a:avLst/>
          </a:prstGeom>
          <a:ln>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2019/11/8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5.jpe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6.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nvSpPr>
        <p:spPr>
          <a:xfrm>
            <a:off x="4492000" y="663814"/>
            <a:ext cx="3171687" cy="2069635"/>
          </a:xfrm>
          <a:custGeom>
            <a:avLst/>
            <a:gdLst>
              <a:gd name="connsiteX0" fmla="*/ 0 w 3171687"/>
              <a:gd name="connsiteY0" fmla="*/ 0 h 2069635"/>
              <a:gd name="connsiteX1" fmla="*/ 3171687 w 3171687"/>
              <a:gd name="connsiteY1" fmla="*/ 0 h 2069635"/>
              <a:gd name="connsiteX2" fmla="*/ 3171687 w 3171687"/>
              <a:gd name="connsiteY2" fmla="*/ 2069635 h 2069635"/>
              <a:gd name="connsiteX3" fmla="*/ 0 w 3171687"/>
              <a:gd name="connsiteY3" fmla="*/ 2069635 h 2069635"/>
              <a:gd name="connsiteX4" fmla="*/ 0 w 3171687"/>
              <a:gd name="connsiteY4" fmla="*/ 1810069 h 2069635"/>
              <a:gd name="connsiteX5" fmla="*/ 979903 w 3171687"/>
              <a:gd name="connsiteY5" fmla="*/ 1810069 h 2069635"/>
              <a:gd name="connsiteX6" fmla="*/ 979903 w 3171687"/>
              <a:gd name="connsiteY6" fmla="*/ 259565 h 2069635"/>
              <a:gd name="connsiteX7" fmla="*/ 0 w 3171687"/>
              <a:gd name="connsiteY7" fmla="*/ 259565 h 2069635"/>
              <a:gd name="connsiteX8" fmla="*/ 0 w 3171687"/>
              <a:gd name="connsiteY8" fmla="*/ 0 h 2069635"/>
              <a:gd name="connsiteX0-1" fmla="*/ 0 w 3171687"/>
              <a:gd name="connsiteY0-2" fmla="*/ 0 h 2069635"/>
              <a:gd name="connsiteX1-3" fmla="*/ 3171687 w 3171687"/>
              <a:gd name="connsiteY1-4" fmla="*/ 0 h 2069635"/>
              <a:gd name="connsiteX2-5" fmla="*/ 3171687 w 3171687"/>
              <a:gd name="connsiteY2-6" fmla="*/ 2069635 h 2069635"/>
              <a:gd name="connsiteX3-7" fmla="*/ 0 w 3171687"/>
              <a:gd name="connsiteY3-8" fmla="*/ 2069635 h 2069635"/>
              <a:gd name="connsiteX4-9" fmla="*/ 0 w 3171687"/>
              <a:gd name="connsiteY4-10" fmla="*/ 1810069 h 2069635"/>
              <a:gd name="connsiteX5-11" fmla="*/ 979903 w 3171687"/>
              <a:gd name="connsiteY5-12" fmla="*/ 1810069 h 2069635"/>
              <a:gd name="connsiteX6-13" fmla="*/ 979903 w 3171687"/>
              <a:gd name="connsiteY6-14" fmla="*/ 259565 h 2069635"/>
              <a:gd name="connsiteX7-15" fmla="*/ 0 w 3171687"/>
              <a:gd name="connsiteY7-16" fmla="*/ 259565 h 2069635"/>
              <a:gd name="connsiteX8-17" fmla="*/ 0 w 3171687"/>
              <a:gd name="connsiteY8-18" fmla="*/ 0 h 2069635"/>
              <a:gd name="connsiteX0-19" fmla="*/ 979903 w 3171687"/>
              <a:gd name="connsiteY0-20" fmla="*/ 1810069 h 2069635"/>
              <a:gd name="connsiteX1-21" fmla="*/ 979903 w 3171687"/>
              <a:gd name="connsiteY1-22" fmla="*/ 259565 h 2069635"/>
              <a:gd name="connsiteX2-23" fmla="*/ 0 w 3171687"/>
              <a:gd name="connsiteY2-24" fmla="*/ 259565 h 2069635"/>
              <a:gd name="connsiteX3-25" fmla="*/ 0 w 3171687"/>
              <a:gd name="connsiteY3-26" fmla="*/ 0 h 2069635"/>
              <a:gd name="connsiteX4-27" fmla="*/ 3171687 w 3171687"/>
              <a:gd name="connsiteY4-28" fmla="*/ 0 h 2069635"/>
              <a:gd name="connsiteX5-29" fmla="*/ 3171687 w 3171687"/>
              <a:gd name="connsiteY5-30" fmla="*/ 2069635 h 2069635"/>
              <a:gd name="connsiteX6-31" fmla="*/ 0 w 3171687"/>
              <a:gd name="connsiteY6-32" fmla="*/ 2069635 h 2069635"/>
              <a:gd name="connsiteX7-33" fmla="*/ 0 w 3171687"/>
              <a:gd name="connsiteY7-34" fmla="*/ 1810069 h 2069635"/>
              <a:gd name="connsiteX8-35" fmla="*/ 1071343 w 3171687"/>
              <a:gd name="connsiteY8-36" fmla="*/ 1901509 h 2069635"/>
              <a:gd name="connsiteX0-37" fmla="*/ 979903 w 3171687"/>
              <a:gd name="connsiteY0-38" fmla="*/ 1810069 h 2069635"/>
              <a:gd name="connsiteX1-39" fmla="*/ 979903 w 3171687"/>
              <a:gd name="connsiteY1-40" fmla="*/ 259565 h 2069635"/>
              <a:gd name="connsiteX2-41" fmla="*/ 0 w 3171687"/>
              <a:gd name="connsiteY2-42" fmla="*/ 259565 h 2069635"/>
              <a:gd name="connsiteX3-43" fmla="*/ 0 w 3171687"/>
              <a:gd name="connsiteY3-44" fmla="*/ 0 h 2069635"/>
              <a:gd name="connsiteX4-45" fmla="*/ 3171687 w 3171687"/>
              <a:gd name="connsiteY4-46" fmla="*/ 0 h 2069635"/>
              <a:gd name="connsiteX5-47" fmla="*/ 3171687 w 3171687"/>
              <a:gd name="connsiteY5-48" fmla="*/ 2069635 h 2069635"/>
              <a:gd name="connsiteX6-49" fmla="*/ 0 w 3171687"/>
              <a:gd name="connsiteY6-50" fmla="*/ 2069635 h 2069635"/>
              <a:gd name="connsiteX7-51" fmla="*/ 0 w 3171687"/>
              <a:gd name="connsiteY7-52" fmla="*/ 1810069 h 2069635"/>
              <a:gd name="connsiteX0-53" fmla="*/ 979903 w 3171687"/>
              <a:gd name="connsiteY0-54" fmla="*/ 259565 h 2069635"/>
              <a:gd name="connsiteX1-55" fmla="*/ 0 w 3171687"/>
              <a:gd name="connsiteY1-56" fmla="*/ 259565 h 2069635"/>
              <a:gd name="connsiteX2-57" fmla="*/ 0 w 3171687"/>
              <a:gd name="connsiteY2-58" fmla="*/ 0 h 2069635"/>
              <a:gd name="connsiteX3-59" fmla="*/ 3171687 w 3171687"/>
              <a:gd name="connsiteY3-60" fmla="*/ 0 h 2069635"/>
              <a:gd name="connsiteX4-61" fmla="*/ 3171687 w 3171687"/>
              <a:gd name="connsiteY4-62" fmla="*/ 2069635 h 2069635"/>
              <a:gd name="connsiteX5-63" fmla="*/ 0 w 3171687"/>
              <a:gd name="connsiteY5-64" fmla="*/ 2069635 h 2069635"/>
              <a:gd name="connsiteX6-65" fmla="*/ 0 w 3171687"/>
              <a:gd name="connsiteY6-66" fmla="*/ 1810069 h 2069635"/>
              <a:gd name="connsiteX0-67" fmla="*/ 0 w 3171687"/>
              <a:gd name="connsiteY0-68" fmla="*/ 259565 h 2069635"/>
              <a:gd name="connsiteX1-69" fmla="*/ 0 w 3171687"/>
              <a:gd name="connsiteY1-70" fmla="*/ 0 h 2069635"/>
              <a:gd name="connsiteX2-71" fmla="*/ 3171687 w 3171687"/>
              <a:gd name="connsiteY2-72" fmla="*/ 0 h 2069635"/>
              <a:gd name="connsiteX3-73" fmla="*/ 3171687 w 3171687"/>
              <a:gd name="connsiteY3-74" fmla="*/ 2069635 h 2069635"/>
              <a:gd name="connsiteX4-75" fmla="*/ 0 w 3171687"/>
              <a:gd name="connsiteY4-76" fmla="*/ 2069635 h 2069635"/>
              <a:gd name="connsiteX5-77" fmla="*/ 0 w 3171687"/>
              <a:gd name="connsiteY5-78" fmla="*/ 1810069 h 206963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3171687" h="2069635">
                <a:moveTo>
                  <a:pt x="0" y="259565"/>
                </a:moveTo>
                <a:lnTo>
                  <a:pt x="0" y="0"/>
                </a:lnTo>
                <a:lnTo>
                  <a:pt x="3171687" y="0"/>
                </a:lnTo>
                <a:lnTo>
                  <a:pt x="3171687" y="2069635"/>
                </a:lnTo>
                <a:lnTo>
                  <a:pt x="0" y="2069635"/>
                </a:lnTo>
                <a:lnTo>
                  <a:pt x="0" y="1810069"/>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a:off x="6186583" y="276328"/>
            <a:ext cx="2253807" cy="1262130"/>
          </a:xfrm>
          <a:custGeom>
            <a:avLst/>
            <a:gdLst>
              <a:gd name="connsiteX0" fmla="*/ 0 w 2253807"/>
              <a:gd name="connsiteY0" fmla="*/ 0 h 1262130"/>
              <a:gd name="connsiteX1" fmla="*/ 2253807 w 2253807"/>
              <a:gd name="connsiteY1" fmla="*/ 0 h 1262130"/>
              <a:gd name="connsiteX2" fmla="*/ 2253807 w 2253807"/>
              <a:gd name="connsiteY2" fmla="*/ 1262130 h 1262130"/>
              <a:gd name="connsiteX3" fmla="*/ 1013277 w 2253807"/>
              <a:gd name="connsiteY3" fmla="*/ 1262130 h 1262130"/>
              <a:gd name="connsiteX4" fmla="*/ 1013277 w 2253807"/>
              <a:gd name="connsiteY4" fmla="*/ 700070 h 1262130"/>
              <a:gd name="connsiteX5" fmla="*/ 0 w 2253807"/>
              <a:gd name="connsiteY5" fmla="*/ 700070 h 1262130"/>
              <a:gd name="connsiteX6" fmla="*/ 0 w 2253807"/>
              <a:gd name="connsiteY6" fmla="*/ 0 h 1262130"/>
              <a:gd name="connsiteX0-1" fmla="*/ 1013277 w 2253807"/>
              <a:gd name="connsiteY0-2" fmla="*/ 700070 h 1262130"/>
              <a:gd name="connsiteX1-3" fmla="*/ 0 w 2253807"/>
              <a:gd name="connsiteY1-4" fmla="*/ 700070 h 1262130"/>
              <a:gd name="connsiteX2-5" fmla="*/ 0 w 2253807"/>
              <a:gd name="connsiteY2-6" fmla="*/ 0 h 1262130"/>
              <a:gd name="connsiteX3-7" fmla="*/ 2253807 w 2253807"/>
              <a:gd name="connsiteY3-8" fmla="*/ 0 h 1262130"/>
              <a:gd name="connsiteX4-9" fmla="*/ 2253807 w 2253807"/>
              <a:gd name="connsiteY4-10" fmla="*/ 1262130 h 1262130"/>
              <a:gd name="connsiteX5-11" fmla="*/ 1013277 w 2253807"/>
              <a:gd name="connsiteY5-12" fmla="*/ 1262130 h 1262130"/>
              <a:gd name="connsiteX6-13" fmla="*/ 1104717 w 2253807"/>
              <a:gd name="connsiteY6-14" fmla="*/ 791510 h 1262130"/>
              <a:gd name="connsiteX0-15" fmla="*/ 1013277 w 2253807"/>
              <a:gd name="connsiteY0-16" fmla="*/ 700070 h 1262130"/>
              <a:gd name="connsiteX1-17" fmla="*/ 0 w 2253807"/>
              <a:gd name="connsiteY1-18" fmla="*/ 700070 h 1262130"/>
              <a:gd name="connsiteX2-19" fmla="*/ 0 w 2253807"/>
              <a:gd name="connsiteY2-20" fmla="*/ 0 h 1262130"/>
              <a:gd name="connsiteX3-21" fmla="*/ 2253807 w 2253807"/>
              <a:gd name="connsiteY3-22" fmla="*/ 0 h 1262130"/>
              <a:gd name="connsiteX4-23" fmla="*/ 2253807 w 2253807"/>
              <a:gd name="connsiteY4-24" fmla="*/ 1262130 h 1262130"/>
              <a:gd name="connsiteX5-25" fmla="*/ 1013277 w 2253807"/>
              <a:gd name="connsiteY5-26" fmla="*/ 1262130 h 1262130"/>
              <a:gd name="connsiteX0-27" fmla="*/ 0 w 2253807"/>
              <a:gd name="connsiteY0-28" fmla="*/ 700070 h 1262130"/>
              <a:gd name="connsiteX1-29" fmla="*/ 0 w 2253807"/>
              <a:gd name="connsiteY1-30" fmla="*/ 0 h 1262130"/>
              <a:gd name="connsiteX2-31" fmla="*/ 2253807 w 2253807"/>
              <a:gd name="connsiteY2-32" fmla="*/ 0 h 1262130"/>
              <a:gd name="connsiteX3-33" fmla="*/ 2253807 w 2253807"/>
              <a:gd name="connsiteY3-34" fmla="*/ 1262130 h 1262130"/>
              <a:gd name="connsiteX4-35" fmla="*/ 1013277 w 2253807"/>
              <a:gd name="connsiteY4-36" fmla="*/ 1262130 h 126213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253807" h="1262130">
                <a:moveTo>
                  <a:pt x="0" y="700070"/>
                </a:moveTo>
                <a:lnTo>
                  <a:pt x="0" y="0"/>
                </a:lnTo>
                <a:lnTo>
                  <a:pt x="2253807" y="0"/>
                </a:lnTo>
                <a:lnTo>
                  <a:pt x="2253807" y="1262130"/>
                </a:lnTo>
                <a:lnTo>
                  <a:pt x="1013277" y="1262130"/>
                </a:lnTo>
              </a:path>
            </a:pathLst>
          </a:custGeom>
          <a:noFill/>
          <a:ln w="317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5"/>
          <p:cNvSpPr txBox="1"/>
          <p:nvPr/>
        </p:nvSpPr>
        <p:spPr>
          <a:xfrm>
            <a:off x="1225550" y="3090545"/>
            <a:ext cx="8881110" cy="1660525"/>
          </a:xfrm>
          <a:prstGeom prst="rect">
            <a:avLst/>
          </a:prstGeom>
          <a:noFill/>
        </p:spPr>
        <p:txBody>
          <a:bodyPr wrap="square" rtlCol="0">
            <a:spAutoFit/>
          </a:bodyPr>
          <a:lstStyle/>
          <a:p>
            <a:pPr algn="ctr"/>
            <a:r>
              <a:rPr sz="4800" dirty="0">
                <a:solidFill>
                  <a:schemeClr val="tx1">
                    <a:lumMod val="75000"/>
                    <a:lumOff val="25000"/>
                  </a:schemeClr>
                </a:solidFill>
                <a:ea typeface="幼圆" panose="02010509060101010101" pitchFamily="49" charset="-122"/>
                <a:cs typeface="Ebrima" panose="02000000000000000000" pitchFamily="2" charset="0"/>
              </a:rPr>
              <a:t>比较优势与产业政策效果</a:t>
            </a:r>
            <a:endParaRPr sz="5400" dirty="0">
              <a:solidFill>
                <a:schemeClr val="tx1">
                  <a:lumMod val="75000"/>
                  <a:lumOff val="25000"/>
                </a:schemeClr>
              </a:solidFill>
              <a:ea typeface="幼圆" panose="02010509060101010101" pitchFamily="49" charset="-122"/>
              <a:cs typeface="Ebrima" panose="02000000000000000000" pitchFamily="2" charset="0"/>
            </a:endParaRPr>
          </a:p>
          <a:p>
            <a:pPr algn="r"/>
            <a:r>
              <a:rPr sz="5400" dirty="0">
                <a:solidFill>
                  <a:schemeClr val="tx1">
                    <a:lumMod val="75000"/>
                    <a:lumOff val="25000"/>
                  </a:schemeClr>
                </a:solidFill>
                <a:ea typeface="幼圆" panose="02010509060101010101" pitchFamily="49" charset="-122"/>
                <a:cs typeface="Ebrima" panose="02000000000000000000" pitchFamily="2" charset="0"/>
              </a:rPr>
              <a:t> </a:t>
            </a:r>
            <a:r>
              <a:rPr sz="2800" dirty="0">
                <a:solidFill>
                  <a:schemeClr val="tx1">
                    <a:lumMod val="75000"/>
                    <a:lumOff val="25000"/>
                  </a:schemeClr>
                </a:solidFill>
                <a:ea typeface="幼圆" panose="02010509060101010101" pitchFamily="49" charset="-122"/>
                <a:cs typeface="Ebrima" panose="02000000000000000000" pitchFamily="2" charset="0"/>
              </a:rPr>
              <a:t>——来自出口加工区准实验的证据</a:t>
            </a:r>
          </a:p>
        </p:txBody>
      </p:sp>
      <p:sp>
        <p:nvSpPr>
          <p:cNvPr id="30" name="矩形 29"/>
          <p:cNvSpPr/>
          <p:nvPr/>
        </p:nvSpPr>
        <p:spPr>
          <a:xfrm>
            <a:off x="3537853" y="5343364"/>
            <a:ext cx="2382654" cy="337185"/>
          </a:xfrm>
          <a:prstGeom prst="rect">
            <a:avLst/>
          </a:prstGeom>
          <a:noFill/>
          <a:ln>
            <a:noFill/>
          </a:ln>
        </p:spPr>
        <p:txBody>
          <a:bodyPr wrap="square" rtlCol="0">
            <a:spAutoFit/>
          </a:bodyPr>
          <a:lstStyle/>
          <a:p>
            <a:pPr algn="ctr"/>
            <a:r>
              <a:rPr lang="zh-CN" altLang="en-US" sz="1600" dirty="0" smtClean="0">
                <a:solidFill>
                  <a:schemeClr val="tx1">
                    <a:lumMod val="50000"/>
                    <a:lumOff val="50000"/>
                  </a:schemeClr>
                </a:solidFill>
                <a:latin typeface="微软雅黑" panose="020B0503020204020204" pitchFamily="34" charset="-122"/>
                <a:ea typeface="微软雅黑" panose="020B0503020204020204" pitchFamily="34" charset="-122"/>
              </a:rPr>
              <a:t>汇报人：蔡国耀</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2" name="矩形 31"/>
          <p:cNvSpPr/>
          <p:nvPr/>
        </p:nvSpPr>
        <p:spPr>
          <a:xfrm>
            <a:off x="5800180" y="5343364"/>
            <a:ext cx="2382654" cy="337185"/>
          </a:xfrm>
          <a:prstGeom prst="rect">
            <a:avLst/>
          </a:prstGeom>
          <a:noFill/>
          <a:ln>
            <a:noFill/>
          </a:ln>
        </p:spPr>
        <p:txBody>
          <a:bodyPr wrap="square" rtlCol="0">
            <a:spAutoFit/>
          </a:bodyPr>
          <a:lstStyle/>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时间：</a:t>
            </a:r>
            <a:r>
              <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rPr>
              <a:t>2019</a:t>
            </a: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年</a:t>
            </a:r>
            <a:r>
              <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rPr>
              <a:t>11</a:t>
            </a: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月</a:t>
            </a:r>
            <a:r>
              <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rPr>
              <a:t>8</a:t>
            </a: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日</a:t>
            </a:r>
          </a:p>
        </p:txBody>
      </p:sp>
      <p:pic>
        <p:nvPicPr>
          <p:cNvPr id="2" name="班得瑞乐团 - childhood memory - bandari 童年">
            <a:hlinkClick r:id="" action="ppaction://media"/>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5"/>
          <a:stretch>
            <a:fillRect/>
          </a:stretch>
        </p:blipFill>
        <p:spPr>
          <a:xfrm>
            <a:off x="-2258518" y="56213"/>
            <a:ext cx="609600" cy="609600"/>
          </a:xfrm>
          <a:prstGeom prst="rect">
            <a:avLst/>
          </a:prstGeom>
        </p:spPr>
      </p:pic>
      <p:grpSp>
        <p:nvGrpSpPr>
          <p:cNvPr id="56" name="组合 55"/>
          <p:cNvGrpSpPr/>
          <p:nvPr/>
        </p:nvGrpSpPr>
        <p:grpSpPr>
          <a:xfrm>
            <a:off x="2230120" y="1075690"/>
            <a:ext cx="4544060" cy="1243965"/>
            <a:chOff x="3791857" y="1117940"/>
            <a:chExt cx="4456820" cy="1155893"/>
          </a:xfrm>
        </p:grpSpPr>
        <p:pic>
          <p:nvPicPr>
            <p:cNvPr id="57" name="图片 56"/>
            <p:cNvPicPr>
              <a:picLocks noChangeAspect="1"/>
            </p:cNvPicPr>
            <p:nvPr/>
          </p:nvPicPr>
          <p:blipFill rotWithShape="1">
            <a:blip r:embed="rId6">
              <a:extLst>
                <a:ext uri="{28A0092B-C50C-407E-A947-70E740481C1C}">
                  <a14:useLocalDpi xmlns:a14="http://schemas.microsoft.com/office/drawing/2010/main" val="0"/>
                </a:ext>
              </a:extLst>
            </a:blip>
            <a:srcRect l="25197"/>
            <a:stretch>
              <a:fillRect/>
            </a:stretch>
          </p:blipFill>
          <p:spPr>
            <a:xfrm>
              <a:off x="5074530" y="1193761"/>
              <a:ext cx="3174147" cy="1004251"/>
            </a:xfrm>
            <a:prstGeom prst="rect">
              <a:avLst/>
            </a:prstGeom>
          </p:spPr>
        </p:pic>
        <p:pic>
          <p:nvPicPr>
            <p:cNvPr id="58" name="图片 57"/>
            <p:cNvPicPr>
              <a:picLocks noChangeAspect="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l="9293" t="6793" r="7941" b="9375"/>
            <a:stretch>
              <a:fillRect/>
            </a:stretch>
          </p:blipFill>
          <p:spPr>
            <a:xfrm>
              <a:off x="3791857" y="1117940"/>
              <a:ext cx="1164487" cy="1155893"/>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3"/>
          <p:cNvSpPr>
            <a:spLocks noChangeArrowheads="1"/>
          </p:cNvSpPr>
          <p:nvPr/>
        </p:nvSpPr>
        <p:spPr bwMode="auto">
          <a:xfrm>
            <a:off x="1073958" y="224898"/>
            <a:ext cx="3856355"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样本选择和数据处理</a:t>
            </a:r>
          </a:p>
        </p:txBody>
      </p:sp>
      <p:sp>
        <p:nvSpPr>
          <p:cNvPr id="43" name="矩形 42"/>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828675" y="1247775"/>
            <a:ext cx="3676650" cy="5200650"/>
          </a:xfrm>
          <a:prstGeom prst="rect">
            <a:avLst/>
          </a:prstGeom>
          <a:noFill/>
        </p:spPr>
        <p:txBody>
          <a:bodyPr wrap="square" rtlCol="0">
            <a:spAutoFit/>
          </a:bodyPr>
          <a:lstStyle/>
          <a:p>
            <a:pPr indent="457200" fontAlgn="auto"/>
            <a:r>
              <a:rPr lang="zh-CN" altLang="en-US" sz="2200"/>
              <a:t>主要数据为国家统计局提供的1998~2007 年国有及规模以上非国有工业企业数据库（中国工业企业数据库）。</a:t>
            </a:r>
          </a:p>
          <a:p>
            <a:pPr indent="457200" fontAlgn="auto"/>
            <a:r>
              <a:rPr lang="zh-CN" altLang="en-US" sz="2200"/>
              <a:t>企业的样本范围限定为出口加工区所在城市中的出口企业。</a:t>
            </a:r>
          </a:p>
          <a:p>
            <a:pPr indent="457200" fontAlgn="auto"/>
            <a:r>
              <a:rPr lang="zh-CN" altLang="en-US" sz="2200"/>
              <a:t>将“主导产业”与《国民经济行业分类》代码进行匹配，能知道工业企业数据库中的哪些企业是属于出口鼓励政策所涉及的主导产业范围，然后进行相应的政策评估</a:t>
            </a:r>
            <a:r>
              <a:rPr lang="zh-CN" altLang="en-US" sz="2400"/>
              <a:t>。</a:t>
            </a:r>
          </a:p>
        </p:txBody>
      </p:sp>
      <p:pic>
        <p:nvPicPr>
          <p:cNvPr id="3" name="图片 2"/>
          <p:cNvPicPr>
            <a:picLocks noChangeAspect="1"/>
          </p:cNvPicPr>
          <p:nvPr/>
        </p:nvPicPr>
        <p:blipFill>
          <a:blip r:embed="rId3"/>
          <a:stretch>
            <a:fillRect/>
          </a:stretch>
        </p:blipFill>
        <p:spPr>
          <a:xfrm>
            <a:off x="4602480" y="1247775"/>
            <a:ext cx="6604635" cy="47371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4785360" y="3807390"/>
            <a:ext cx="2621280" cy="829945"/>
          </a:xfrm>
          <a:prstGeom prst="rect">
            <a:avLst/>
          </a:prstGeom>
          <a:noFill/>
        </p:spPr>
        <p:txBody>
          <a:bodyPr vert="horz" wrap="none" rtlCol="0" anchor="ctr">
            <a:spAutoFit/>
          </a:bodyPr>
          <a:lstStyle/>
          <a:p>
            <a:pPr algn="ctr"/>
            <a:r>
              <a:rPr lang="zh-CN" altLang="en-US" sz="4800" b="1" dirty="0">
                <a:latin typeface="微软雅黑" panose="020B0503020204020204" pitchFamily="34" charset="-122"/>
                <a:ea typeface="微软雅黑" panose="020B0503020204020204" pitchFamily="34" charset="-122"/>
                <a:sym typeface="+mn-ea"/>
              </a:rPr>
              <a:t>实证检验</a:t>
            </a:r>
            <a:endParaRPr lang="zh-CN" altLang="en-US" sz="4800" b="1" dirty="0">
              <a:solidFill>
                <a:schemeClr val="tx1">
                  <a:lumMod val="75000"/>
                  <a:lumOff val="25000"/>
                </a:schemeClr>
              </a:solidFill>
            </a:endParaRPr>
          </a:p>
        </p:txBody>
      </p:sp>
      <p:grpSp>
        <p:nvGrpSpPr>
          <p:cNvPr id="8" name="组合 7"/>
          <p:cNvGrpSpPr/>
          <p:nvPr/>
        </p:nvGrpSpPr>
        <p:grpSpPr>
          <a:xfrm>
            <a:off x="5023040" y="1569382"/>
            <a:ext cx="2498670" cy="1862048"/>
            <a:chOff x="2757770" y="2361497"/>
            <a:chExt cx="2498670" cy="1862048"/>
          </a:xfrm>
        </p:grpSpPr>
        <p:sp>
          <p:nvSpPr>
            <p:cNvPr id="11" name="TextBox 59"/>
            <p:cNvSpPr txBox="1">
              <a:spLocks noChangeArrowheads="1"/>
            </p:cNvSpPr>
            <p:nvPr/>
          </p:nvSpPr>
          <p:spPr bwMode="auto">
            <a:xfrm flipH="1">
              <a:off x="3115977" y="2361497"/>
              <a:ext cx="1782258" cy="1862048"/>
            </a:xfrm>
            <a:prstGeom prst="rect">
              <a:avLst/>
            </a:prstGeom>
            <a:noFill/>
            <a:ln>
              <a:noFill/>
            </a:ln>
          </p:spPr>
          <p:txBody>
            <a:bodyPr wrap="square"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685800">
                <a:defRPr/>
              </a:pPr>
              <a:r>
                <a:rPr lang="en-US" altLang="zh-CN" sz="11500" kern="0" dirty="0">
                  <a:solidFill>
                    <a:schemeClr val="accent4"/>
                  </a:solidFill>
                  <a:latin typeface="Impact" panose="020B0806030902050204" pitchFamily="34" charset="0"/>
                  <a:ea typeface="微软雅黑" panose="020B0503020204020204" pitchFamily="34" charset="-122"/>
                </a:rPr>
                <a:t>03</a:t>
              </a:r>
              <a:endParaRPr lang="en-US" altLang="ko-KR" sz="8800" kern="0" dirty="0">
                <a:solidFill>
                  <a:schemeClr val="accent4"/>
                </a:solidFill>
                <a:latin typeface="Impact" panose="020B0806030902050204" pitchFamily="34" charset="0"/>
                <a:ea typeface="微软雅黑" panose="020B0503020204020204" pitchFamily="34" charset="-122"/>
              </a:endParaRPr>
            </a:p>
          </p:txBody>
        </p:sp>
        <p:sp>
          <p:nvSpPr>
            <p:cNvPr id="3" name="椭圆 2"/>
            <p:cNvSpPr/>
            <p:nvPr/>
          </p:nvSpPr>
          <p:spPr>
            <a:xfrm>
              <a:off x="2787950" y="3646240"/>
              <a:ext cx="2468490" cy="327680"/>
            </a:xfrm>
            <a:prstGeom prst="ellipse">
              <a:avLst/>
            </a:prstGeom>
            <a:gradFill flip="none" rotWithShape="1">
              <a:gsLst>
                <a:gs pos="0">
                  <a:schemeClr val="tx1">
                    <a:alpha val="90000"/>
                  </a:schemeClr>
                </a:gs>
                <a:gs pos="100000">
                  <a:schemeClr val="tx1">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2757770" y="3801706"/>
              <a:ext cx="2498670" cy="387863"/>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任意多边形 38"/>
          <p:cNvSpPr/>
          <p:nvPr/>
        </p:nvSpPr>
        <p:spPr>
          <a:xfrm>
            <a:off x="5318387" y="1331543"/>
            <a:ext cx="1954610" cy="1113172"/>
          </a:xfrm>
          <a:custGeom>
            <a:avLst/>
            <a:gdLst>
              <a:gd name="connsiteX0" fmla="*/ 0 w 1845118"/>
              <a:gd name="connsiteY0" fmla="*/ 0 h 1113172"/>
              <a:gd name="connsiteX1" fmla="*/ 1845118 w 1845118"/>
              <a:gd name="connsiteY1" fmla="*/ 0 h 1113172"/>
              <a:gd name="connsiteX2" fmla="*/ 1845118 w 1845118"/>
              <a:gd name="connsiteY2" fmla="*/ 1113172 h 1113172"/>
              <a:gd name="connsiteX3" fmla="*/ 1054278 w 1845118"/>
              <a:gd name="connsiteY3" fmla="*/ 1113172 h 1113172"/>
              <a:gd name="connsiteX4" fmla="*/ 1054278 w 1845118"/>
              <a:gd name="connsiteY4" fmla="*/ 539460 h 1113172"/>
              <a:gd name="connsiteX5" fmla="*/ 0 w 1845118"/>
              <a:gd name="connsiteY5" fmla="*/ 539460 h 1113172"/>
              <a:gd name="connsiteX0-1" fmla="*/ 1054278 w 1845118"/>
              <a:gd name="connsiteY0-2" fmla="*/ 539460 h 1113172"/>
              <a:gd name="connsiteX1-3" fmla="*/ 0 w 1845118"/>
              <a:gd name="connsiteY1-4" fmla="*/ 539460 h 1113172"/>
              <a:gd name="connsiteX2-5" fmla="*/ 0 w 1845118"/>
              <a:gd name="connsiteY2-6" fmla="*/ 0 h 1113172"/>
              <a:gd name="connsiteX3-7" fmla="*/ 1845118 w 1845118"/>
              <a:gd name="connsiteY3-8" fmla="*/ 0 h 1113172"/>
              <a:gd name="connsiteX4-9" fmla="*/ 1845118 w 1845118"/>
              <a:gd name="connsiteY4-10" fmla="*/ 1113172 h 1113172"/>
              <a:gd name="connsiteX5-11" fmla="*/ 1054278 w 1845118"/>
              <a:gd name="connsiteY5-12" fmla="*/ 1113172 h 1113172"/>
              <a:gd name="connsiteX6" fmla="*/ 1145718 w 1845118"/>
              <a:gd name="connsiteY6" fmla="*/ 630900 h 1113172"/>
              <a:gd name="connsiteX0-13" fmla="*/ 1054278 w 1845118"/>
              <a:gd name="connsiteY0-14" fmla="*/ 539460 h 1113172"/>
              <a:gd name="connsiteX1-15" fmla="*/ 0 w 1845118"/>
              <a:gd name="connsiteY1-16" fmla="*/ 539460 h 1113172"/>
              <a:gd name="connsiteX2-17" fmla="*/ 0 w 1845118"/>
              <a:gd name="connsiteY2-18" fmla="*/ 0 h 1113172"/>
              <a:gd name="connsiteX3-19" fmla="*/ 1845118 w 1845118"/>
              <a:gd name="connsiteY3-20" fmla="*/ 0 h 1113172"/>
              <a:gd name="connsiteX4-21" fmla="*/ 1845118 w 1845118"/>
              <a:gd name="connsiteY4-22" fmla="*/ 1113172 h 1113172"/>
              <a:gd name="connsiteX5-23" fmla="*/ 1054278 w 1845118"/>
              <a:gd name="connsiteY5-24" fmla="*/ 1113172 h 1113172"/>
              <a:gd name="connsiteX0-25" fmla="*/ 0 w 1845118"/>
              <a:gd name="connsiteY0-26" fmla="*/ 539460 h 1113172"/>
              <a:gd name="connsiteX1-27" fmla="*/ 0 w 1845118"/>
              <a:gd name="connsiteY1-28" fmla="*/ 0 h 1113172"/>
              <a:gd name="connsiteX2-29" fmla="*/ 1845118 w 1845118"/>
              <a:gd name="connsiteY2-30" fmla="*/ 0 h 1113172"/>
              <a:gd name="connsiteX3-31" fmla="*/ 1845118 w 1845118"/>
              <a:gd name="connsiteY3-32" fmla="*/ 1113172 h 1113172"/>
              <a:gd name="connsiteX4-33" fmla="*/ 1054278 w 1845118"/>
              <a:gd name="connsiteY4-34" fmla="*/ 1113172 h 1113172"/>
              <a:gd name="connsiteX0-35" fmla="*/ 0 w 1845118"/>
              <a:gd name="connsiteY0-36" fmla="*/ 539460 h 1113172"/>
              <a:gd name="connsiteX1-37" fmla="*/ 0 w 1845118"/>
              <a:gd name="connsiteY1-38" fmla="*/ 0 h 1113172"/>
              <a:gd name="connsiteX2-39" fmla="*/ 1845118 w 1845118"/>
              <a:gd name="connsiteY2-40" fmla="*/ 0 h 1113172"/>
              <a:gd name="connsiteX3-41" fmla="*/ 1845118 w 1845118"/>
              <a:gd name="connsiteY3-42" fmla="*/ 1113172 h 1113172"/>
            </a:gdLst>
            <a:ahLst/>
            <a:cxnLst>
              <a:cxn ang="0">
                <a:pos x="connsiteX0-1" y="connsiteY0-2"/>
              </a:cxn>
              <a:cxn ang="0">
                <a:pos x="connsiteX1-3" y="connsiteY1-4"/>
              </a:cxn>
              <a:cxn ang="0">
                <a:pos x="connsiteX2-5" y="connsiteY2-6"/>
              </a:cxn>
              <a:cxn ang="0">
                <a:pos x="connsiteX3-7" y="connsiteY3-8"/>
              </a:cxn>
            </a:cxnLst>
            <a:rect l="l" t="t" r="r" b="b"/>
            <a:pathLst>
              <a:path w="1845118" h="1113172">
                <a:moveTo>
                  <a:pt x="0" y="539460"/>
                </a:moveTo>
                <a:lnTo>
                  <a:pt x="0" y="0"/>
                </a:lnTo>
                <a:lnTo>
                  <a:pt x="1845118" y="0"/>
                </a:lnTo>
                <a:lnTo>
                  <a:pt x="1845118" y="1113172"/>
                </a:lnTo>
              </a:path>
            </a:pathLst>
          </a:custGeom>
          <a:noFill/>
          <a:ln w="317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任意多边形 36"/>
          <p:cNvSpPr/>
          <p:nvPr/>
        </p:nvSpPr>
        <p:spPr>
          <a:xfrm>
            <a:off x="5023040" y="1639722"/>
            <a:ext cx="2498670" cy="1827878"/>
          </a:xfrm>
          <a:custGeom>
            <a:avLst/>
            <a:gdLst>
              <a:gd name="connsiteX0" fmla="*/ 0 w 2362498"/>
              <a:gd name="connsiteY0" fmla="*/ 0 h 1827878"/>
              <a:gd name="connsiteX1" fmla="*/ 618105 w 2362498"/>
              <a:gd name="connsiteY1" fmla="*/ 0 h 1827878"/>
              <a:gd name="connsiteX2" fmla="*/ 618105 w 2362498"/>
              <a:gd name="connsiteY2" fmla="*/ 1612423 h 1827878"/>
              <a:gd name="connsiteX3" fmla="*/ 2362498 w 2362498"/>
              <a:gd name="connsiteY3" fmla="*/ 1612423 h 1827878"/>
              <a:gd name="connsiteX4" fmla="*/ 2362498 w 2362498"/>
              <a:gd name="connsiteY4" fmla="*/ 1827878 h 1827878"/>
              <a:gd name="connsiteX5" fmla="*/ 839514 w 2362498"/>
              <a:gd name="connsiteY5" fmla="*/ 1827878 h 1827878"/>
              <a:gd name="connsiteX6" fmla="*/ 433218 w 2362498"/>
              <a:gd name="connsiteY6" fmla="*/ 1827878 h 1827878"/>
              <a:gd name="connsiteX7" fmla="*/ 433218 w 2362498"/>
              <a:gd name="connsiteY7" fmla="*/ 1826314 h 1827878"/>
              <a:gd name="connsiteX8" fmla="*/ 0 w 2362498"/>
              <a:gd name="connsiteY8" fmla="*/ 1826314 h 1827878"/>
              <a:gd name="connsiteX0-1" fmla="*/ 618105 w 2362498"/>
              <a:gd name="connsiteY0-2" fmla="*/ 1612423 h 1827878"/>
              <a:gd name="connsiteX1-3" fmla="*/ 2362498 w 2362498"/>
              <a:gd name="connsiteY1-4" fmla="*/ 1612423 h 1827878"/>
              <a:gd name="connsiteX2-5" fmla="*/ 2362498 w 2362498"/>
              <a:gd name="connsiteY2-6" fmla="*/ 1827878 h 1827878"/>
              <a:gd name="connsiteX3-7" fmla="*/ 839514 w 2362498"/>
              <a:gd name="connsiteY3-8" fmla="*/ 1827878 h 1827878"/>
              <a:gd name="connsiteX4-9" fmla="*/ 433218 w 2362498"/>
              <a:gd name="connsiteY4-10" fmla="*/ 1827878 h 1827878"/>
              <a:gd name="connsiteX5-11" fmla="*/ 433218 w 2362498"/>
              <a:gd name="connsiteY5-12" fmla="*/ 1826314 h 1827878"/>
              <a:gd name="connsiteX6-13" fmla="*/ 0 w 2362498"/>
              <a:gd name="connsiteY6-14" fmla="*/ 1826314 h 1827878"/>
              <a:gd name="connsiteX7-15" fmla="*/ 0 w 2362498"/>
              <a:gd name="connsiteY7-16" fmla="*/ 0 h 1827878"/>
              <a:gd name="connsiteX8-17" fmla="*/ 618105 w 2362498"/>
              <a:gd name="connsiteY8-18" fmla="*/ 0 h 1827878"/>
              <a:gd name="connsiteX9" fmla="*/ 709545 w 2362498"/>
              <a:gd name="connsiteY9" fmla="*/ 1703863 h 1827878"/>
              <a:gd name="connsiteX0-19" fmla="*/ 618105 w 2362498"/>
              <a:gd name="connsiteY0-20" fmla="*/ 1612423 h 1827878"/>
              <a:gd name="connsiteX1-21" fmla="*/ 2362498 w 2362498"/>
              <a:gd name="connsiteY1-22" fmla="*/ 1612423 h 1827878"/>
              <a:gd name="connsiteX2-23" fmla="*/ 2362498 w 2362498"/>
              <a:gd name="connsiteY2-24" fmla="*/ 1827878 h 1827878"/>
              <a:gd name="connsiteX3-25" fmla="*/ 839514 w 2362498"/>
              <a:gd name="connsiteY3-26" fmla="*/ 1827878 h 1827878"/>
              <a:gd name="connsiteX4-27" fmla="*/ 433218 w 2362498"/>
              <a:gd name="connsiteY4-28" fmla="*/ 1827878 h 1827878"/>
              <a:gd name="connsiteX5-29" fmla="*/ 433218 w 2362498"/>
              <a:gd name="connsiteY5-30" fmla="*/ 1826314 h 1827878"/>
              <a:gd name="connsiteX6-31" fmla="*/ 0 w 2362498"/>
              <a:gd name="connsiteY6-32" fmla="*/ 1826314 h 1827878"/>
              <a:gd name="connsiteX7-33" fmla="*/ 0 w 2362498"/>
              <a:gd name="connsiteY7-34" fmla="*/ 0 h 1827878"/>
              <a:gd name="connsiteX8-35" fmla="*/ 618105 w 2362498"/>
              <a:gd name="connsiteY8-36" fmla="*/ 0 h 1827878"/>
              <a:gd name="connsiteX0-37" fmla="*/ 2362498 w 2362498"/>
              <a:gd name="connsiteY0-38" fmla="*/ 1612423 h 1827878"/>
              <a:gd name="connsiteX1-39" fmla="*/ 2362498 w 2362498"/>
              <a:gd name="connsiteY1-40" fmla="*/ 1827878 h 1827878"/>
              <a:gd name="connsiteX2-41" fmla="*/ 839514 w 2362498"/>
              <a:gd name="connsiteY2-42" fmla="*/ 1827878 h 1827878"/>
              <a:gd name="connsiteX3-43" fmla="*/ 433218 w 2362498"/>
              <a:gd name="connsiteY3-44" fmla="*/ 1827878 h 1827878"/>
              <a:gd name="connsiteX4-45" fmla="*/ 433218 w 2362498"/>
              <a:gd name="connsiteY4-46" fmla="*/ 1826314 h 1827878"/>
              <a:gd name="connsiteX5-47" fmla="*/ 0 w 2362498"/>
              <a:gd name="connsiteY5-48" fmla="*/ 1826314 h 1827878"/>
              <a:gd name="connsiteX6-49" fmla="*/ 0 w 2362498"/>
              <a:gd name="connsiteY6-50" fmla="*/ 0 h 1827878"/>
              <a:gd name="connsiteX7-51" fmla="*/ 618105 w 2362498"/>
              <a:gd name="connsiteY7-52" fmla="*/ 0 h 18278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362498" h="1827878">
                <a:moveTo>
                  <a:pt x="2362498" y="1612423"/>
                </a:moveTo>
                <a:lnTo>
                  <a:pt x="2362498" y="1827878"/>
                </a:lnTo>
                <a:lnTo>
                  <a:pt x="839514" y="1827878"/>
                </a:lnTo>
                <a:lnTo>
                  <a:pt x="433218" y="1827878"/>
                </a:lnTo>
                <a:lnTo>
                  <a:pt x="433218" y="1826314"/>
                </a:lnTo>
                <a:lnTo>
                  <a:pt x="0" y="1826314"/>
                </a:lnTo>
                <a:lnTo>
                  <a:pt x="0" y="0"/>
                </a:lnTo>
                <a:lnTo>
                  <a:pt x="618105" y="0"/>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矩形 66"/>
          <p:cNvSpPr/>
          <p:nvPr/>
        </p:nvSpPr>
        <p:spPr>
          <a:xfrm>
            <a:off x="0" y="5240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3"/>
          <p:cNvSpPr>
            <a:spLocks noChangeArrowheads="1"/>
          </p:cNvSpPr>
          <p:nvPr/>
        </p:nvSpPr>
        <p:spPr bwMode="auto">
          <a:xfrm>
            <a:off x="1073958" y="224898"/>
            <a:ext cx="263144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基本模型设定</a:t>
            </a:r>
          </a:p>
        </p:txBody>
      </p:sp>
      <p:sp>
        <p:nvSpPr>
          <p:cNvPr id="76" name="矩形 75"/>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77"/>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78"/>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67360" y="1092835"/>
            <a:ext cx="10950575" cy="4923155"/>
          </a:xfrm>
          <a:prstGeom prst="rect">
            <a:avLst/>
          </a:prstGeom>
          <a:noFill/>
        </p:spPr>
        <p:txBody>
          <a:bodyPr wrap="square" rtlCol="0">
            <a:spAutoFit/>
          </a:bodyPr>
          <a:lstStyle/>
          <a:p>
            <a:r>
              <a:rPr lang="en-US" altLang="zh-CN" dirty="0">
                <a:latin typeface="方正粗黑宋简体" panose="02000000000000000000" charset="-122"/>
                <a:ea typeface="方正粗黑宋简体" panose="02000000000000000000" charset="-122"/>
              </a:rPr>
              <a:t>      </a:t>
            </a:r>
            <a:r>
              <a:rPr lang="en-US" altLang="zh-CN" sz="2000" dirty="0">
                <a:latin typeface="+mn-ea"/>
                <a:cs typeface="+mn-ea"/>
              </a:rPr>
              <a:t> 首先通过全样本，以及将全样本分为是否有比较优势两个子样本来研究产业政策是否遵循比较优势的经济效果，然后再检验平行趋势假设是否成立以及产业政策遵循比较优势的经济效果随时间的变化趋势。    </a:t>
            </a:r>
            <a:r>
              <a:rPr lang="en-US" altLang="zh-CN" dirty="0">
                <a:latin typeface="方正粗黑宋简体" panose="02000000000000000000" charset="-122"/>
                <a:ea typeface="方正粗黑宋简体" panose="02000000000000000000" charset="-122"/>
              </a:rPr>
              <a:t> </a:t>
            </a:r>
          </a:p>
          <a:p>
            <a:endParaRPr lang="zh-CN" altLang="en-US" dirty="0">
              <a:latin typeface="方正粗黑宋简体" panose="02000000000000000000" charset="-122"/>
              <a:ea typeface="方正粗黑宋简体" panose="02000000000000000000" charset="-122"/>
            </a:endParaRPr>
          </a:p>
          <a:p>
            <a:r>
              <a:rPr lang="zh-CN" altLang="en-US" dirty="0">
                <a:latin typeface="方正粗黑宋简体" panose="02000000000000000000" charset="-122"/>
                <a:ea typeface="方正粗黑宋简体" panose="02000000000000000000" charset="-122"/>
              </a:rPr>
              <a:t>           Ycijt = αc + βi + δt + ψ</a:t>
            </a:r>
            <a:r>
              <a:rPr lang="zh-CN" altLang="en-US" dirty="0">
                <a:latin typeface="Arial" panose="020B0604020202020204" pitchFamily="34" charset="0"/>
                <a:ea typeface="方正粗黑宋简体" panose="02000000000000000000" charset="-122"/>
                <a:cs typeface="Arial" panose="020B0604020202020204" pitchFamily="34" charset="0"/>
              </a:rPr>
              <a:t>∙</a:t>
            </a:r>
            <a:r>
              <a:rPr lang="zh-CN" altLang="en-US" dirty="0">
                <a:latin typeface="方正粗黑宋简体" panose="02000000000000000000" charset="-122"/>
                <a:ea typeface="方正粗黑宋简体" panose="02000000000000000000" charset="-122"/>
              </a:rPr>
              <a:t>Tt + θ</a:t>
            </a:r>
            <a:r>
              <a:rPr lang="zh-CN" altLang="en-US" dirty="0">
                <a:latin typeface="Arial" panose="020B0604020202020204" pitchFamily="34" charset="0"/>
                <a:ea typeface="方正粗黑宋简体" panose="02000000000000000000" charset="-122"/>
                <a:cs typeface="Arial" panose="020B0604020202020204" pitchFamily="34" charset="0"/>
                <a:sym typeface="+mn-ea"/>
              </a:rPr>
              <a:t>∙</a:t>
            </a:r>
            <a:r>
              <a:rPr lang="zh-CN" altLang="en-US" dirty="0">
                <a:latin typeface="方正粗黑宋简体" panose="02000000000000000000" charset="-122"/>
                <a:ea typeface="方正粗黑宋简体" panose="02000000000000000000" charset="-122"/>
              </a:rPr>
              <a:t>Kci + ρ</a:t>
            </a:r>
            <a:r>
              <a:rPr lang="zh-CN" altLang="en-US" dirty="0">
                <a:latin typeface="Arial" panose="020B0604020202020204" pitchFamily="34" charset="0"/>
                <a:ea typeface="方正粗黑宋简体" panose="02000000000000000000" charset="-122"/>
                <a:cs typeface="Arial" panose="020B0604020202020204" pitchFamily="34" charset="0"/>
                <a:sym typeface="+mn-ea"/>
              </a:rPr>
              <a:t>∙</a:t>
            </a:r>
            <a:r>
              <a:rPr lang="zh-CN" altLang="en-US" dirty="0">
                <a:latin typeface="方正粗黑宋简体" panose="02000000000000000000" charset="-122"/>
                <a:ea typeface="方正粗黑宋简体" panose="02000000000000000000" charset="-122"/>
              </a:rPr>
              <a:t>Tt</a:t>
            </a:r>
            <a:r>
              <a:rPr lang="zh-CN" altLang="en-US" dirty="0">
                <a:latin typeface="Arial" panose="020B0604020202020204" pitchFamily="34" charset="0"/>
                <a:ea typeface="方正粗黑宋简体" panose="02000000000000000000" charset="-122"/>
                <a:cs typeface="Arial" panose="020B0604020202020204" pitchFamily="34" charset="0"/>
                <a:sym typeface="+mn-ea"/>
              </a:rPr>
              <a:t>∙</a:t>
            </a:r>
            <a:r>
              <a:rPr lang="zh-CN" altLang="en-US" dirty="0">
                <a:latin typeface="方正粗黑宋简体" panose="02000000000000000000" charset="-122"/>
                <a:ea typeface="方正粗黑宋简体" panose="02000000000000000000" charset="-122"/>
              </a:rPr>
              <a:t>Kci +λ</a:t>
            </a:r>
            <a:r>
              <a:rPr lang="zh-CN" altLang="en-US" dirty="0">
                <a:latin typeface="Arial" panose="020B0604020202020204" pitchFamily="34" charset="0"/>
                <a:ea typeface="方正粗黑宋简体" panose="02000000000000000000" charset="-122"/>
                <a:cs typeface="Arial" panose="020B0604020202020204" pitchFamily="34" charset="0"/>
                <a:sym typeface="+mn-ea"/>
              </a:rPr>
              <a:t>∙</a:t>
            </a:r>
            <a:r>
              <a:rPr lang="zh-CN" altLang="en-US" dirty="0">
                <a:latin typeface="方正粗黑宋简体" panose="02000000000000000000" charset="-122"/>
                <a:ea typeface="方正粗黑宋简体" panose="02000000000000000000" charset="-122"/>
              </a:rPr>
              <a:t>X+ εcijt</a:t>
            </a:r>
          </a:p>
          <a:p>
            <a:endParaRPr lang="zh-CN" altLang="en-US" dirty="0">
              <a:latin typeface="方正粗黑宋简体" panose="02000000000000000000" charset="-122"/>
              <a:ea typeface="方正粗黑宋简体" panose="02000000000000000000" charset="-122"/>
            </a:endParaRPr>
          </a:p>
          <a:p>
            <a:pPr indent="457200" fontAlgn="auto"/>
            <a:r>
              <a:rPr lang="zh-CN" altLang="en-US" sz="2000" dirty="0"/>
              <a:t>Ycijt表示 c 城市的三位数行业 i 中的企业 j 在第 t年中的出口交货值（取对数），αc为城市固定效应，βi为行业固定效应，δt为年份固定效应。Tt在出口加工区成立之前的年份取 0，成立当年及之后的年份取值为 1。若 c 城市的 i 行业在出口加工区成立当年被定位为重点发展的“主导产业”，</a:t>
            </a:r>
            <a:r>
              <a:rPr lang="zh-CN" altLang="en-US" sz="2000" dirty="0">
                <a:sym typeface="+mn-ea"/>
              </a:rPr>
              <a:t>Kci</a:t>
            </a:r>
            <a:r>
              <a:rPr lang="zh-CN" altLang="en-US" sz="2000" dirty="0"/>
              <a:t>取值为 1，否则取值为0。我们同时还控制了 Tt 和 Kci 的交互项。由此可知，系数ψ衡量的是“非主导产业”在出口加工区成立前后出口表现的差异；系数θ衡量的是出口加工区成立之前，“主导产业”与“非主导产业”的出口交货值平均来看有无差异；系数ρ即本文所关心的出口加工区产业政策的效果，衡量的是“主导产业”中的企业在出口加工区成立前后出口额的平均变化。</a:t>
            </a:r>
          </a:p>
          <a:p>
            <a:pPr indent="457200" fontAlgn="auto"/>
            <a:endParaRPr lang="zh-CN" altLang="en-US" sz="2000" dirty="0"/>
          </a:p>
          <a:p>
            <a:pPr indent="457200" fontAlgn="auto"/>
            <a:r>
              <a:rPr lang="zh-CN" altLang="en-US" sz="2000" dirty="0"/>
              <a:t>具体的回归结果如表 3 所示。表中前（1）~（4）列为 OLS 模型结果，（5）~（7）列为固定效应（FE）模型结果。</a:t>
            </a:r>
            <a:endParaRPr lang="en-US" altLang="zh-CN" sz="2000" dirty="0"/>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3"/>
          <a:stretch>
            <a:fillRect/>
          </a:stretch>
        </p:blipFill>
        <p:spPr>
          <a:xfrm>
            <a:off x="2082800" y="162560"/>
            <a:ext cx="7465060" cy="4530725"/>
          </a:xfrm>
          <a:prstGeom prst="rect">
            <a:avLst/>
          </a:prstGeom>
        </p:spPr>
      </p:pic>
      <p:sp>
        <p:nvSpPr>
          <p:cNvPr id="3" name="文本框 2"/>
          <p:cNvSpPr txBox="1"/>
          <p:nvPr/>
        </p:nvSpPr>
        <p:spPr>
          <a:xfrm>
            <a:off x="1213485" y="4693285"/>
            <a:ext cx="9765030" cy="1630045"/>
          </a:xfrm>
          <a:prstGeom prst="rect">
            <a:avLst/>
          </a:prstGeom>
          <a:noFill/>
        </p:spPr>
        <p:txBody>
          <a:bodyPr wrap="square" rtlCol="0">
            <a:spAutoFit/>
          </a:bodyPr>
          <a:lstStyle/>
          <a:p>
            <a:pPr indent="457200" fontAlgn="auto"/>
            <a:r>
              <a:rPr lang="zh-CN" altLang="en-US" sz="2000">
                <a:latin typeface="+mn-ea"/>
                <a:cs typeface="+mn-ea"/>
                <a:sym typeface="+mn-ea"/>
              </a:rPr>
              <a:t>考虑到对同一个城市中的不同企业来说，方程中的随机扰动项之间可能存在相关性，与Wang（2013）和 Alder 等人（2013）一样，我们在表 3 第（2）列中进一步允许随机扰动项εcijt在城市层面存在聚类。</a:t>
            </a:r>
          </a:p>
          <a:p>
            <a:pPr indent="457200" fontAlgn="auto"/>
            <a:r>
              <a:rPr lang="zh-CN" altLang="en-US" sz="2000">
                <a:latin typeface="+mn-ea"/>
                <a:cs typeface="+mn-ea"/>
                <a:sym typeface="+mn-ea"/>
              </a:rPr>
              <a:t>借鉴程选（2001），窦丽琛和李国平（2007）的做法，我们以行业的区位熵 Qci来衡量比较优势。如果区位熵大于 1们就认为该行业在当地具有比较优势。</a:t>
            </a:r>
            <a:endParaRPr lang="zh-CN" altLang="en-US" sz="2000"/>
          </a:p>
        </p:txBody>
      </p:sp>
      <p:cxnSp>
        <p:nvCxnSpPr>
          <p:cNvPr id="9" name="直接连接符 8"/>
          <p:cNvCxnSpPr/>
          <p:nvPr/>
        </p:nvCxnSpPr>
        <p:spPr>
          <a:xfrm>
            <a:off x="3449320" y="2341880"/>
            <a:ext cx="5897880" cy="0"/>
          </a:xfrm>
          <a:prstGeom prst="line">
            <a:avLst/>
          </a:prstGeom>
          <a:ln w="34925" cmpd="sng">
            <a:solidFill>
              <a:srgbClr val="FF0000"/>
            </a:solidFill>
            <a:prstDash val="solid"/>
          </a:ln>
        </p:spPr>
        <p:style>
          <a:lnRef idx="3">
            <a:schemeClr val="dk1"/>
          </a:lnRef>
          <a:fillRef idx="0">
            <a:schemeClr val="dk1"/>
          </a:fillRef>
          <a:effectRef idx="2">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3"/>
          <p:cNvSpPr>
            <a:spLocks noChangeArrowheads="1"/>
          </p:cNvSpPr>
          <p:nvPr/>
        </p:nvSpPr>
        <p:spPr bwMode="auto">
          <a:xfrm>
            <a:off x="1073958" y="224898"/>
            <a:ext cx="181483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检验结论</a:t>
            </a:r>
          </a:p>
        </p:txBody>
      </p:sp>
      <p:sp>
        <p:nvSpPr>
          <p:cNvPr id="45" name="矩形 44"/>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008380" y="1255395"/>
            <a:ext cx="10611485" cy="4092575"/>
          </a:xfrm>
          <a:prstGeom prst="rect">
            <a:avLst/>
          </a:prstGeom>
          <a:noFill/>
        </p:spPr>
        <p:txBody>
          <a:bodyPr wrap="square" rtlCol="0">
            <a:spAutoFit/>
          </a:bodyPr>
          <a:lstStyle/>
          <a:p>
            <a:pPr indent="457200" fontAlgn="auto"/>
            <a:r>
              <a:rPr lang="zh-CN" altLang="en-US" sz="2000"/>
              <a:t>平均来看出口加工区的出口鼓励政策的确存在显著的效果，使得所在城市“主导产业”内出口企业的出口交货值平均增长约 6.6%。</a:t>
            </a:r>
          </a:p>
          <a:p>
            <a:pPr indent="457200" fontAlgn="auto"/>
            <a:r>
              <a:rPr lang="zh-CN" altLang="en-US" sz="2000"/>
              <a:t>分样本的回归结果显示，在没有比较优势的子样本中（表3第（3）列），产业政策对行业内企业的出口促进作用就不显著；在有比较优势的子样本中（表 3第（4）列），产业政策对行业内的企业存在显著的出口促进作用，其幅度为出口交货值的8.7%。</a:t>
            </a:r>
          </a:p>
          <a:p>
            <a:pPr indent="457200" fontAlgn="auto"/>
            <a:r>
              <a:rPr lang="zh-CN" altLang="en-US" sz="2000"/>
              <a:t>在表 3 第（5）~（7）列中，我们用固定效应回归方法而进一步控制企业层面不随时间变化的不可观测因素的影响，回归结果与前面仍保持一致。具体而言，出口加工区使主导产业中出口企业的出口交货值平均增长约 11%，但这一产业政策的效果完全是来自于那些在出口加工区成立之前一年就有比较优势的行业中的那些企业，对于这部分企业，产业政策使企业出口交货值显著地增长约 13.1%。</a:t>
            </a:r>
          </a:p>
          <a:p>
            <a:pPr indent="457200" fontAlgn="auto"/>
            <a:r>
              <a:rPr lang="zh-CN" altLang="en-US" sz="2000"/>
              <a:t>在考虑了聚类标准误之后，变量“是否主导产业”的回归系数不显著，也就是说，在出口加工区成立之前，给定其他因素不变，主导产业中的企业与非主导产业中的企业平均来看出口交货值并无显著差异。</a:t>
            </a:r>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259213" y="0"/>
            <a:ext cx="1932787" cy="10577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3"/>
          <p:cNvSpPr>
            <a:spLocks noChangeArrowheads="1"/>
          </p:cNvSpPr>
          <p:nvPr/>
        </p:nvSpPr>
        <p:spPr bwMode="auto">
          <a:xfrm>
            <a:off x="1073785" y="224790"/>
            <a:ext cx="7502525"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平行趋势假设检验与产业政策的动态效果</a:t>
            </a:r>
          </a:p>
        </p:txBody>
      </p:sp>
      <p:sp>
        <p:nvSpPr>
          <p:cNvPr id="57" name="矩形 56"/>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022350" y="1036955"/>
            <a:ext cx="9510395" cy="1938020"/>
          </a:xfrm>
          <a:prstGeom prst="rect">
            <a:avLst/>
          </a:prstGeom>
          <a:noFill/>
        </p:spPr>
        <p:txBody>
          <a:bodyPr wrap="square" rtlCol="0">
            <a:spAutoFit/>
          </a:bodyPr>
          <a:lstStyle/>
          <a:p>
            <a:pPr indent="457200" fontAlgn="auto"/>
            <a:r>
              <a:rPr lang="zh-CN" altLang="en-US" sz="2000"/>
              <a:t>“主导产业”与“非主导产业”的平均出口交货值无显著差异，并不能排除主导产业出口交货值具有更快增长速度的可能性。</a:t>
            </a:r>
          </a:p>
          <a:p>
            <a:pPr indent="457200" fontAlgn="auto"/>
            <a:r>
              <a:rPr lang="zh-CN" altLang="en-US" sz="2000"/>
              <a:t>进行如下的平行趋势假设检验来考察这种夸大政策效果的可能性是否存在，同时也能够对产业政策是否遵循比较优势的经济效果进行动态的考察。</a:t>
            </a:r>
          </a:p>
          <a:p>
            <a:pPr indent="457200" fontAlgn="auto"/>
            <a:endParaRPr lang="zh-CN" altLang="en-US" sz="2000"/>
          </a:p>
          <a:p>
            <a:pPr indent="457200" fontAlgn="auto"/>
            <a:endParaRPr lang="zh-CN" altLang="en-US" sz="2000"/>
          </a:p>
        </p:txBody>
      </p:sp>
      <p:pic>
        <p:nvPicPr>
          <p:cNvPr id="4" name="图片 3"/>
          <p:cNvPicPr>
            <a:picLocks noChangeAspect="1"/>
          </p:cNvPicPr>
          <p:nvPr/>
        </p:nvPicPr>
        <p:blipFill>
          <a:blip r:embed="rId3"/>
          <a:stretch>
            <a:fillRect/>
          </a:stretch>
        </p:blipFill>
        <p:spPr>
          <a:xfrm>
            <a:off x="1487170" y="2427605"/>
            <a:ext cx="5941695" cy="986790"/>
          </a:xfrm>
          <a:prstGeom prst="rect">
            <a:avLst/>
          </a:prstGeom>
        </p:spPr>
      </p:pic>
      <p:sp>
        <p:nvSpPr>
          <p:cNvPr id="5" name="文本框 4"/>
          <p:cNvSpPr txBox="1"/>
          <p:nvPr/>
        </p:nvSpPr>
        <p:spPr>
          <a:xfrm>
            <a:off x="1050290" y="3619500"/>
            <a:ext cx="9209405" cy="2245360"/>
          </a:xfrm>
          <a:prstGeom prst="rect">
            <a:avLst/>
          </a:prstGeom>
          <a:noFill/>
        </p:spPr>
        <p:txBody>
          <a:bodyPr wrap="square" rtlCol="0">
            <a:spAutoFit/>
          </a:bodyPr>
          <a:lstStyle/>
          <a:p>
            <a:pPr indent="457200" fontAlgn="auto"/>
            <a:r>
              <a:rPr lang="en-US" altLang="zh-CN" sz="2000"/>
              <a:t>γj表示企业的固定效应，参照 Kudamat-su（2012）和 Alder（2013）等人的做法，式中 I的取值方式为当 t-Birthyear=n 时，I取值为1，否则为0；其中t 表示年份，Birthyearc表示c城市出口加工区的成立年份。在我们的样本 1998~2007 年期间，最早成立的一批出口加工区是在 2000 年，最晚的一批是在 2005 年，所以我们有出口加工区成立之前第 7 年和成立之后第 7 年的企业；n 的可能取值为-7，-6，……，0，……，6，7。为了使得每一年的企业数量基本保持平衡，我们将 t-Birthyearc=-7，-6，- 5 归并到-5，将 t-Birthyearc=7，6，5 并到 5，并取-5为基准组。</a:t>
            </a:r>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矩形 49"/>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13970" y="5240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3"/>
          <p:cNvSpPr>
            <a:spLocks noChangeArrowheads="1"/>
          </p:cNvSpPr>
          <p:nvPr/>
        </p:nvSpPr>
        <p:spPr bwMode="auto">
          <a:xfrm>
            <a:off x="1073958" y="224898"/>
            <a:ext cx="3039745"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回归结果及结论</a:t>
            </a:r>
          </a:p>
        </p:txBody>
      </p:sp>
      <p:sp>
        <p:nvSpPr>
          <p:cNvPr id="64" name="矩形 63"/>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3"/>
          <a:stretch>
            <a:fillRect/>
          </a:stretch>
        </p:blipFill>
        <p:spPr>
          <a:xfrm>
            <a:off x="828675" y="914400"/>
            <a:ext cx="3898265" cy="5656580"/>
          </a:xfrm>
          <a:prstGeom prst="rect">
            <a:avLst/>
          </a:prstGeom>
        </p:spPr>
      </p:pic>
      <p:sp>
        <p:nvSpPr>
          <p:cNvPr id="4" name="文本框 3"/>
          <p:cNvSpPr txBox="1"/>
          <p:nvPr/>
        </p:nvSpPr>
        <p:spPr>
          <a:xfrm>
            <a:off x="5635625" y="1536700"/>
            <a:ext cx="5772150" cy="3784600"/>
          </a:xfrm>
          <a:prstGeom prst="rect">
            <a:avLst/>
          </a:prstGeom>
          <a:noFill/>
        </p:spPr>
        <p:txBody>
          <a:bodyPr wrap="square" rtlCol="0">
            <a:spAutoFit/>
          </a:bodyPr>
          <a:lstStyle/>
          <a:p>
            <a:pPr indent="457200" fontAlgn="auto"/>
            <a:r>
              <a:rPr lang="zh-CN" altLang="en-US" sz="2000"/>
              <a:t>如表 4 中的回归结果所示，当 n=-4，-3，-2，-1 时，交互项不显著，也就是说，在政策实施前的那段时间内，“主导产业”与“非主导产业”内企业的出口额的增长率并无显著差异。因此，我们不能拒绝平行趋势假设成立的可能，之前对于政策效果被夸大的担心可能并不存在。</a:t>
            </a:r>
          </a:p>
          <a:p>
            <a:pPr indent="457200" fontAlgn="auto"/>
            <a:r>
              <a:rPr lang="zh-CN" altLang="en-US" sz="2000"/>
              <a:t>同时，我们也看到，n=0 时交互项不显著 ，但 n 从 1 到 5 时，交互项显著正且系数逐渐增大，也就是说，产业政策的整体效果随时间递增。与表 3 类似，表 4 中的后两列分别为无比较优势样本与有比较优势样本，结果表明，产业政策逐年递增的效果完全来自于有比较优势样本。</a:t>
            </a:r>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矩形 49"/>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13970" y="5240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3"/>
          <p:cNvSpPr>
            <a:spLocks noChangeArrowheads="1"/>
          </p:cNvSpPr>
          <p:nvPr/>
        </p:nvSpPr>
        <p:spPr bwMode="auto">
          <a:xfrm>
            <a:off x="1073958" y="224898"/>
            <a:ext cx="3039745"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回归结果及结论</a:t>
            </a:r>
          </a:p>
        </p:txBody>
      </p:sp>
      <p:sp>
        <p:nvSpPr>
          <p:cNvPr id="64" name="矩形 63"/>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3"/>
          <a:stretch>
            <a:fillRect/>
          </a:stretch>
        </p:blipFill>
        <p:spPr>
          <a:xfrm>
            <a:off x="722630" y="807085"/>
            <a:ext cx="4894580" cy="4043045"/>
          </a:xfrm>
          <a:prstGeom prst="rect">
            <a:avLst/>
          </a:prstGeom>
        </p:spPr>
      </p:pic>
      <p:pic>
        <p:nvPicPr>
          <p:cNvPr id="5" name="图片 4"/>
          <p:cNvPicPr>
            <a:picLocks noChangeAspect="1"/>
          </p:cNvPicPr>
          <p:nvPr/>
        </p:nvPicPr>
        <p:blipFill>
          <a:blip r:embed="rId4"/>
          <a:stretch>
            <a:fillRect/>
          </a:stretch>
        </p:blipFill>
        <p:spPr>
          <a:xfrm>
            <a:off x="6094730" y="731520"/>
            <a:ext cx="5259705" cy="4216400"/>
          </a:xfrm>
          <a:prstGeom prst="rect">
            <a:avLst/>
          </a:prstGeom>
        </p:spPr>
      </p:pic>
      <p:sp>
        <p:nvSpPr>
          <p:cNvPr id="6" name="文本框 5"/>
          <p:cNvSpPr txBox="1"/>
          <p:nvPr/>
        </p:nvSpPr>
        <p:spPr>
          <a:xfrm>
            <a:off x="828675" y="5065395"/>
            <a:ext cx="10187940" cy="1553210"/>
          </a:xfrm>
          <a:prstGeom prst="rect">
            <a:avLst/>
          </a:prstGeom>
          <a:noFill/>
        </p:spPr>
        <p:txBody>
          <a:bodyPr wrap="square" rtlCol="0">
            <a:spAutoFit/>
          </a:bodyPr>
          <a:lstStyle/>
          <a:p>
            <a:pPr indent="457200" fontAlgn="auto"/>
            <a:r>
              <a:rPr lang="en-US" altLang="zh-CN" sz="1900"/>
              <a:t>在虚线左侧，政策实施之前，出口额的增长率在“主导产业”和“非主导产业”之间差异极小，并且在统计上不显著异于零。图 1 虚线右侧表明，对于没有比较优势的行业而言，即便将其定位为重点发展的“主导产业”，短期和长期来看都不会促进其出口额的增长。图 2虚线右侧则表明，对于有比较优势的行业而言，将其定位为重点发展的“主导产业”，将促进其出口额的不断增长。</a:t>
            </a:r>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4480560" y="3807390"/>
            <a:ext cx="3230880" cy="829945"/>
          </a:xfrm>
          <a:prstGeom prst="rect">
            <a:avLst/>
          </a:prstGeom>
          <a:noFill/>
        </p:spPr>
        <p:txBody>
          <a:bodyPr vert="horz" wrap="none" rtlCol="0" anchor="ctr">
            <a:spAutoFit/>
          </a:bodyPr>
          <a:lstStyle/>
          <a:p>
            <a:pPr algn="ctr"/>
            <a:r>
              <a:rPr lang="zh-CN" altLang="en-US" sz="4800" b="1" dirty="0">
                <a:latin typeface="微软雅黑" panose="020B0503020204020204" pitchFamily="34" charset="-122"/>
                <a:ea typeface="微软雅黑" panose="020B0503020204020204" pitchFamily="34" charset="-122"/>
                <a:sym typeface="+mn-ea"/>
              </a:rPr>
              <a:t>稳健性检验</a:t>
            </a:r>
            <a:endParaRPr lang="zh-CN" altLang="en-US" sz="4800" b="1" dirty="0">
              <a:solidFill>
                <a:schemeClr val="tx1">
                  <a:lumMod val="75000"/>
                  <a:lumOff val="25000"/>
                </a:schemeClr>
              </a:solidFill>
            </a:endParaRPr>
          </a:p>
        </p:txBody>
      </p:sp>
      <p:grpSp>
        <p:nvGrpSpPr>
          <p:cNvPr id="8" name="组合 7"/>
          <p:cNvGrpSpPr/>
          <p:nvPr/>
        </p:nvGrpSpPr>
        <p:grpSpPr>
          <a:xfrm>
            <a:off x="5023040" y="1569382"/>
            <a:ext cx="2498670" cy="1862048"/>
            <a:chOff x="2757770" y="2361497"/>
            <a:chExt cx="2498670" cy="1862048"/>
          </a:xfrm>
        </p:grpSpPr>
        <p:sp>
          <p:nvSpPr>
            <p:cNvPr id="11" name="TextBox 59"/>
            <p:cNvSpPr txBox="1">
              <a:spLocks noChangeArrowheads="1"/>
            </p:cNvSpPr>
            <p:nvPr/>
          </p:nvSpPr>
          <p:spPr bwMode="auto">
            <a:xfrm flipH="1">
              <a:off x="3115977" y="2361497"/>
              <a:ext cx="1782258" cy="1862048"/>
            </a:xfrm>
            <a:prstGeom prst="rect">
              <a:avLst/>
            </a:prstGeom>
            <a:noFill/>
            <a:ln>
              <a:noFill/>
            </a:ln>
          </p:spPr>
          <p:txBody>
            <a:bodyPr wrap="square"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685800">
                <a:defRPr/>
              </a:pPr>
              <a:r>
                <a:rPr lang="en-US" altLang="zh-CN" sz="11500" kern="0" dirty="0">
                  <a:solidFill>
                    <a:schemeClr val="accent4"/>
                  </a:solidFill>
                  <a:latin typeface="Impact" panose="020B0806030902050204" pitchFamily="34" charset="0"/>
                  <a:ea typeface="微软雅黑" panose="020B0503020204020204" pitchFamily="34" charset="-122"/>
                </a:rPr>
                <a:t>04</a:t>
              </a:r>
              <a:endParaRPr lang="en-US" altLang="ko-KR" sz="8800" kern="0" dirty="0">
                <a:solidFill>
                  <a:schemeClr val="accent4"/>
                </a:solidFill>
                <a:latin typeface="Impact" panose="020B0806030902050204" pitchFamily="34" charset="0"/>
                <a:ea typeface="微软雅黑" panose="020B0503020204020204" pitchFamily="34" charset="-122"/>
              </a:endParaRPr>
            </a:p>
          </p:txBody>
        </p:sp>
        <p:sp>
          <p:nvSpPr>
            <p:cNvPr id="3" name="椭圆 2"/>
            <p:cNvSpPr/>
            <p:nvPr/>
          </p:nvSpPr>
          <p:spPr>
            <a:xfrm>
              <a:off x="2787950" y="3646240"/>
              <a:ext cx="2468490" cy="327680"/>
            </a:xfrm>
            <a:prstGeom prst="ellipse">
              <a:avLst/>
            </a:prstGeom>
            <a:gradFill flip="none" rotWithShape="1">
              <a:gsLst>
                <a:gs pos="0">
                  <a:schemeClr val="tx1">
                    <a:alpha val="90000"/>
                  </a:schemeClr>
                </a:gs>
                <a:gs pos="100000">
                  <a:schemeClr val="tx1">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2757770" y="3801706"/>
              <a:ext cx="2498670" cy="387863"/>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任意多边形 38"/>
          <p:cNvSpPr/>
          <p:nvPr/>
        </p:nvSpPr>
        <p:spPr>
          <a:xfrm>
            <a:off x="5318387" y="1331543"/>
            <a:ext cx="1954610" cy="1113172"/>
          </a:xfrm>
          <a:custGeom>
            <a:avLst/>
            <a:gdLst>
              <a:gd name="connsiteX0" fmla="*/ 0 w 1845118"/>
              <a:gd name="connsiteY0" fmla="*/ 0 h 1113172"/>
              <a:gd name="connsiteX1" fmla="*/ 1845118 w 1845118"/>
              <a:gd name="connsiteY1" fmla="*/ 0 h 1113172"/>
              <a:gd name="connsiteX2" fmla="*/ 1845118 w 1845118"/>
              <a:gd name="connsiteY2" fmla="*/ 1113172 h 1113172"/>
              <a:gd name="connsiteX3" fmla="*/ 1054278 w 1845118"/>
              <a:gd name="connsiteY3" fmla="*/ 1113172 h 1113172"/>
              <a:gd name="connsiteX4" fmla="*/ 1054278 w 1845118"/>
              <a:gd name="connsiteY4" fmla="*/ 539460 h 1113172"/>
              <a:gd name="connsiteX5" fmla="*/ 0 w 1845118"/>
              <a:gd name="connsiteY5" fmla="*/ 539460 h 1113172"/>
              <a:gd name="connsiteX0-1" fmla="*/ 1054278 w 1845118"/>
              <a:gd name="connsiteY0-2" fmla="*/ 539460 h 1113172"/>
              <a:gd name="connsiteX1-3" fmla="*/ 0 w 1845118"/>
              <a:gd name="connsiteY1-4" fmla="*/ 539460 h 1113172"/>
              <a:gd name="connsiteX2-5" fmla="*/ 0 w 1845118"/>
              <a:gd name="connsiteY2-6" fmla="*/ 0 h 1113172"/>
              <a:gd name="connsiteX3-7" fmla="*/ 1845118 w 1845118"/>
              <a:gd name="connsiteY3-8" fmla="*/ 0 h 1113172"/>
              <a:gd name="connsiteX4-9" fmla="*/ 1845118 w 1845118"/>
              <a:gd name="connsiteY4-10" fmla="*/ 1113172 h 1113172"/>
              <a:gd name="connsiteX5-11" fmla="*/ 1054278 w 1845118"/>
              <a:gd name="connsiteY5-12" fmla="*/ 1113172 h 1113172"/>
              <a:gd name="connsiteX6" fmla="*/ 1145718 w 1845118"/>
              <a:gd name="connsiteY6" fmla="*/ 630900 h 1113172"/>
              <a:gd name="connsiteX0-13" fmla="*/ 1054278 w 1845118"/>
              <a:gd name="connsiteY0-14" fmla="*/ 539460 h 1113172"/>
              <a:gd name="connsiteX1-15" fmla="*/ 0 w 1845118"/>
              <a:gd name="connsiteY1-16" fmla="*/ 539460 h 1113172"/>
              <a:gd name="connsiteX2-17" fmla="*/ 0 w 1845118"/>
              <a:gd name="connsiteY2-18" fmla="*/ 0 h 1113172"/>
              <a:gd name="connsiteX3-19" fmla="*/ 1845118 w 1845118"/>
              <a:gd name="connsiteY3-20" fmla="*/ 0 h 1113172"/>
              <a:gd name="connsiteX4-21" fmla="*/ 1845118 w 1845118"/>
              <a:gd name="connsiteY4-22" fmla="*/ 1113172 h 1113172"/>
              <a:gd name="connsiteX5-23" fmla="*/ 1054278 w 1845118"/>
              <a:gd name="connsiteY5-24" fmla="*/ 1113172 h 1113172"/>
              <a:gd name="connsiteX0-25" fmla="*/ 0 w 1845118"/>
              <a:gd name="connsiteY0-26" fmla="*/ 539460 h 1113172"/>
              <a:gd name="connsiteX1-27" fmla="*/ 0 w 1845118"/>
              <a:gd name="connsiteY1-28" fmla="*/ 0 h 1113172"/>
              <a:gd name="connsiteX2-29" fmla="*/ 1845118 w 1845118"/>
              <a:gd name="connsiteY2-30" fmla="*/ 0 h 1113172"/>
              <a:gd name="connsiteX3-31" fmla="*/ 1845118 w 1845118"/>
              <a:gd name="connsiteY3-32" fmla="*/ 1113172 h 1113172"/>
              <a:gd name="connsiteX4-33" fmla="*/ 1054278 w 1845118"/>
              <a:gd name="connsiteY4-34" fmla="*/ 1113172 h 1113172"/>
              <a:gd name="connsiteX0-35" fmla="*/ 0 w 1845118"/>
              <a:gd name="connsiteY0-36" fmla="*/ 539460 h 1113172"/>
              <a:gd name="connsiteX1-37" fmla="*/ 0 w 1845118"/>
              <a:gd name="connsiteY1-38" fmla="*/ 0 h 1113172"/>
              <a:gd name="connsiteX2-39" fmla="*/ 1845118 w 1845118"/>
              <a:gd name="connsiteY2-40" fmla="*/ 0 h 1113172"/>
              <a:gd name="connsiteX3-41" fmla="*/ 1845118 w 1845118"/>
              <a:gd name="connsiteY3-42" fmla="*/ 1113172 h 1113172"/>
            </a:gdLst>
            <a:ahLst/>
            <a:cxnLst>
              <a:cxn ang="0">
                <a:pos x="connsiteX0-1" y="connsiteY0-2"/>
              </a:cxn>
              <a:cxn ang="0">
                <a:pos x="connsiteX1-3" y="connsiteY1-4"/>
              </a:cxn>
              <a:cxn ang="0">
                <a:pos x="connsiteX2-5" y="connsiteY2-6"/>
              </a:cxn>
              <a:cxn ang="0">
                <a:pos x="connsiteX3-7" y="connsiteY3-8"/>
              </a:cxn>
            </a:cxnLst>
            <a:rect l="l" t="t" r="r" b="b"/>
            <a:pathLst>
              <a:path w="1845118" h="1113172">
                <a:moveTo>
                  <a:pt x="0" y="539460"/>
                </a:moveTo>
                <a:lnTo>
                  <a:pt x="0" y="0"/>
                </a:lnTo>
                <a:lnTo>
                  <a:pt x="1845118" y="0"/>
                </a:lnTo>
                <a:lnTo>
                  <a:pt x="1845118" y="1113172"/>
                </a:lnTo>
              </a:path>
            </a:pathLst>
          </a:custGeom>
          <a:noFill/>
          <a:ln w="317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任意多边形 36"/>
          <p:cNvSpPr/>
          <p:nvPr/>
        </p:nvSpPr>
        <p:spPr>
          <a:xfrm>
            <a:off x="5023040" y="1639722"/>
            <a:ext cx="2498670" cy="1827878"/>
          </a:xfrm>
          <a:custGeom>
            <a:avLst/>
            <a:gdLst>
              <a:gd name="connsiteX0" fmla="*/ 0 w 2362498"/>
              <a:gd name="connsiteY0" fmla="*/ 0 h 1827878"/>
              <a:gd name="connsiteX1" fmla="*/ 618105 w 2362498"/>
              <a:gd name="connsiteY1" fmla="*/ 0 h 1827878"/>
              <a:gd name="connsiteX2" fmla="*/ 618105 w 2362498"/>
              <a:gd name="connsiteY2" fmla="*/ 1612423 h 1827878"/>
              <a:gd name="connsiteX3" fmla="*/ 2362498 w 2362498"/>
              <a:gd name="connsiteY3" fmla="*/ 1612423 h 1827878"/>
              <a:gd name="connsiteX4" fmla="*/ 2362498 w 2362498"/>
              <a:gd name="connsiteY4" fmla="*/ 1827878 h 1827878"/>
              <a:gd name="connsiteX5" fmla="*/ 839514 w 2362498"/>
              <a:gd name="connsiteY5" fmla="*/ 1827878 h 1827878"/>
              <a:gd name="connsiteX6" fmla="*/ 433218 w 2362498"/>
              <a:gd name="connsiteY6" fmla="*/ 1827878 h 1827878"/>
              <a:gd name="connsiteX7" fmla="*/ 433218 w 2362498"/>
              <a:gd name="connsiteY7" fmla="*/ 1826314 h 1827878"/>
              <a:gd name="connsiteX8" fmla="*/ 0 w 2362498"/>
              <a:gd name="connsiteY8" fmla="*/ 1826314 h 1827878"/>
              <a:gd name="connsiteX0-1" fmla="*/ 618105 w 2362498"/>
              <a:gd name="connsiteY0-2" fmla="*/ 1612423 h 1827878"/>
              <a:gd name="connsiteX1-3" fmla="*/ 2362498 w 2362498"/>
              <a:gd name="connsiteY1-4" fmla="*/ 1612423 h 1827878"/>
              <a:gd name="connsiteX2-5" fmla="*/ 2362498 w 2362498"/>
              <a:gd name="connsiteY2-6" fmla="*/ 1827878 h 1827878"/>
              <a:gd name="connsiteX3-7" fmla="*/ 839514 w 2362498"/>
              <a:gd name="connsiteY3-8" fmla="*/ 1827878 h 1827878"/>
              <a:gd name="connsiteX4-9" fmla="*/ 433218 w 2362498"/>
              <a:gd name="connsiteY4-10" fmla="*/ 1827878 h 1827878"/>
              <a:gd name="connsiteX5-11" fmla="*/ 433218 w 2362498"/>
              <a:gd name="connsiteY5-12" fmla="*/ 1826314 h 1827878"/>
              <a:gd name="connsiteX6-13" fmla="*/ 0 w 2362498"/>
              <a:gd name="connsiteY6-14" fmla="*/ 1826314 h 1827878"/>
              <a:gd name="connsiteX7-15" fmla="*/ 0 w 2362498"/>
              <a:gd name="connsiteY7-16" fmla="*/ 0 h 1827878"/>
              <a:gd name="connsiteX8-17" fmla="*/ 618105 w 2362498"/>
              <a:gd name="connsiteY8-18" fmla="*/ 0 h 1827878"/>
              <a:gd name="connsiteX9" fmla="*/ 709545 w 2362498"/>
              <a:gd name="connsiteY9" fmla="*/ 1703863 h 1827878"/>
              <a:gd name="connsiteX0-19" fmla="*/ 618105 w 2362498"/>
              <a:gd name="connsiteY0-20" fmla="*/ 1612423 h 1827878"/>
              <a:gd name="connsiteX1-21" fmla="*/ 2362498 w 2362498"/>
              <a:gd name="connsiteY1-22" fmla="*/ 1612423 h 1827878"/>
              <a:gd name="connsiteX2-23" fmla="*/ 2362498 w 2362498"/>
              <a:gd name="connsiteY2-24" fmla="*/ 1827878 h 1827878"/>
              <a:gd name="connsiteX3-25" fmla="*/ 839514 w 2362498"/>
              <a:gd name="connsiteY3-26" fmla="*/ 1827878 h 1827878"/>
              <a:gd name="connsiteX4-27" fmla="*/ 433218 w 2362498"/>
              <a:gd name="connsiteY4-28" fmla="*/ 1827878 h 1827878"/>
              <a:gd name="connsiteX5-29" fmla="*/ 433218 w 2362498"/>
              <a:gd name="connsiteY5-30" fmla="*/ 1826314 h 1827878"/>
              <a:gd name="connsiteX6-31" fmla="*/ 0 w 2362498"/>
              <a:gd name="connsiteY6-32" fmla="*/ 1826314 h 1827878"/>
              <a:gd name="connsiteX7-33" fmla="*/ 0 w 2362498"/>
              <a:gd name="connsiteY7-34" fmla="*/ 0 h 1827878"/>
              <a:gd name="connsiteX8-35" fmla="*/ 618105 w 2362498"/>
              <a:gd name="connsiteY8-36" fmla="*/ 0 h 1827878"/>
              <a:gd name="connsiteX0-37" fmla="*/ 2362498 w 2362498"/>
              <a:gd name="connsiteY0-38" fmla="*/ 1612423 h 1827878"/>
              <a:gd name="connsiteX1-39" fmla="*/ 2362498 w 2362498"/>
              <a:gd name="connsiteY1-40" fmla="*/ 1827878 h 1827878"/>
              <a:gd name="connsiteX2-41" fmla="*/ 839514 w 2362498"/>
              <a:gd name="connsiteY2-42" fmla="*/ 1827878 h 1827878"/>
              <a:gd name="connsiteX3-43" fmla="*/ 433218 w 2362498"/>
              <a:gd name="connsiteY3-44" fmla="*/ 1827878 h 1827878"/>
              <a:gd name="connsiteX4-45" fmla="*/ 433218 w 2362498"/>
              <a:gd name="connsiteY4-46" fmla="*/ 1826314 h 1827878"/>
              <a:gd name="connsiteX5-47" fmla="*/ 0 w 2362498"/>
              <a:gd name="connsiteY5-48" fmla="*/ 1826314 h 1827878"/>
              <a:gd name="connsiteX6-49" fmla="*/ 0 w 2362498"/>
              <a:gd name="connsiteY6-50" fmla="*/ 0 h 1827878"/>
              <a:gd name="connsiteX7-51" fmla="*/ 618105 w 2362498"/>
              <a:gd name="connsiteY7-52" fmla="*/ 0 h 18278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362498" h="1827878">
                <a:moveTo>
                  <a:pt x="2362498" y="1612423"/>
                </a:moveTo>
                <a:lnTo>
                  <a:pt x="2362498" y="1827878"/>
                </a:lnTo>
                <a:lnTo>
                  <a:pt x="839514" y="1827878"/>
                </a:lnTo>
                <a:lnTo>
                  <a:pt x="433218" y="1827878"/>
                </a:lnTo>
                <a:lnTo>
                  <a:pt x="433218" y="1826314"/>
                </a:lnTo>
                <a:lnTo>
                  <a:pt x="0" y="1826314"/>
                </a:lnTo>
                <a:lnTo>
                  <a:pt x="0" y="0"/>
                </a:lnTo>
                <a:lnTo>
                  <a:pt x="618105" y="0"/>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
          <p:cNvSpPr>
            <a:spLocks noChangeArrowheads="1"/>
          </p:cNvSpPr>
          <p:nvPr/>
        </p:nvSpPr>
        <p:spPr bwMode="auto">
          <a:xfrm>
            <a:off x="1073958" y="224898"/>
            <a:ext cx="255270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en-US" altLang="zh-CN"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1.</a:t>
            </a:r>
            <a:r>
              <a:rPr lang="zh-CN" altLang="en-US"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交叉项回归</a:t>
            </a:r>
            <a:endPar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endParaRPr>
          </a:p>
        </p:txBody>
      </p:sp>
      <p:sp>
        <p:nvSpPr>
          <p:cNvPr id="38" name="矩形 37"/>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97865" y="914400"/>
            <a:ext cx="4572000" cy="3476625"/>
          </a:xfrm>
          <a:prstGeom prst="rect">
            <a:avLst/>
          </a:prstGeom>
          <a:noFill/>
        </p:spPr>
        <p:txBody>
          <a:bodyPr wrap="square" rtlCol="0">
            <a:spAutoFit/>
          </a:bodyPr>
          <a:lstStyle/>
          <a:p>
            <a:pPr indent="457200" fontAlgn="auto"/>
            <a:r>
              <a:rPr lang="zh-CN" altLang="en-US" sz="2000"/>
              <a:t>产业政策效果在分样本回归中的差异可能是由于两者样本量的不同所导致。</a:t>
            </a:r>
          </a:p>
          <a:p>
            <a:pPr indent="457200" fontAlgn="auto"/>
            <a:endParaRPr lang="zh-CN" altLang="en-US" sz="2000"/>
          </a:p>
          <a:p>
            <a:pPr indent="457200" fontAlgn="auto"/>
            <a:r>
              <a:rPr lang="zh-CN" altLang="en-US" sz="2000"/>
              <a:t>用交互项的形式取代前面分样本回归的做法。为此，我们在方程（1）式的基础上引入表示哑变量 Qci。当出口加工区成立前一年 c 城市 i 行业具有比较优势时，该变量取值为 1，否则取值为 0，同时我们引入 Tt、Kci和 Qci三者的交互项 Tt·Kci·Qci，用于考察产业政策效果在是否具备比较优势时有无差异。</a:t>
            </a:r>
          </a:p>
        </p:txBody>
      </p:sp>
      <p:pic>
        <p:nvPicPr>
          <p:cNvPr id="12" name="图片 11"/>
          <p:cNvPicPr>
            <a:picLocks noChangeAspect="1"/>
          </p:cNvPicPr>
          <p:nvPr/>
        </p:nvPicPr>
        <p:blipFill>
          <a:blip r:embed="rId3"/>
          <a:stretch>
            <a:fillRect/>
          </a:stretch>
        </p:blipFill>
        <p:spPr>
          <a:xfrm>
            <a:off x="6822440" y="1082040"/>
            <a:ext cx="3712845" cy="5239385"/>
          </a:xfrm>
          <a:prstGeom prst="rect">
            <a:avLst/>
          </a:prstGeom>
        </p:spPr>
      </p:pic>
      <p:pic>
        <p:nvPicPr>
          <p:cNvPr id="13" name="图片 12"/>
          <p:cNvPicPr>
            <a:picLocks noChangeAspect="1"/>
          </p:cNvPicPr>
          <p:nvPr/>
        </p:nvPicPr>
        <p:blipFill>
          <a:blip r:embed="rId4"/>
          <a:stretch>
            <a:fillRect/>
          </a:stretch>
        </p:blipFill>
        <p:spPr>
          <a:xfrm>
            <a:off x="876935" y="4506595"/>
            <a:ext cx="4214495" cy="925195"/>
          </a:xfrm>
          <a:prstGeom prst="rect">
            <a:avLst/>
          </a:prstGeom>
        </p:spPr>
      </p:pic>
      <p:sp>
        <p:nvSpPr>
          <p:cNvPr id="14" name="文本框 13"/>
          <p:cNvSpPr txBox="1"/>
          <p:nvPr/>
        </p:nvSpPr>
        <p:spPr>
          <a:xfrm>
            <a:off x="763905" y="5547360"/>
            <a:ext cx="4505325" cy="1014730"/>
          </a:xfrm>
          <a:prstGeom prst="rect">
            <a:avLst/>
          </a:prstGeom>
          <a:noFill/>
        </p:spPr>
        <p:txBody>
          <a:bodyPr wrap="square" rtlCol="0">
            <a:spAutoFit/>
          </a:bodyPr>
          <a:lstStyle/>
          <a:p>
            <a:pPr indent="457200" fontAlgn="auto"/>
            <a:r>
              <a:rPr lang="zh-CN" altLang="en-US" sz="2000"/>
              <a:t>相比没有比较优势的行业，产业政策会使得有比较优势的业中出口企业的出口交货值平均增长 8.4%。</a:t>
            </a:r>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6516320" y="563096"/>
            <a:ext cx="3712007" cy="539353"/>
          </a:xfrm>
          <a:prstGeom prst="rect">
            <a:avLst/>
          </a:prstGeom>
          <a:solidFill>
            <a:srgbClr val="F6F6F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2"/>
          <p:cNvSpPr/>
          <p:nvPr/>
        </p:nvSpPr>
        <p:spPr>
          <a:xfrm>
            <a:off x="3705" y="6414868"/>
            <a:ext cx="12202363" cy="435195"/>
          </a:xfrm>
          <a:custGeom>
            <a:avLst/>
            <a:gdLst>
              <a:gd name="connsiteX0" fmla="*/ 6442848 w 12885696"/>
              <a:gd name="connsiteY0" fmla="*/ 0 h 677930"/>
              <a:gd name="connsiteX1" fmla="*/ 12818477 w 12885696"/>
              <a:gd name="connsiteY1" fmla="*/ 656546 h 677930"/>
              <a:gd name="connsiteX2" fmla="*/ 12885696 w 12885696"/>
              <a:gd name="connsiteY2" fmla="*/ 677930 h 677930"/>
              <a:gd name="connsiteX3" fmla="*/ 0 w 12885696"/>
              <a:gd name="connsiteY3" fmla="*/ 677930 h 677930"/>
              <a:gd name="connsiteX4" fmla="*/ 67219 w 12885696"/>
              <a:gd name="connsiteY4" fmla="*/ 656546 h 677930"/>
              <a:gd name="connsiteX5" fmla="*/ 6442848 w 12885696"/>
              <a:gd name="connsiteY5" fmla="*/ 0 h 67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85696" h="677930">
                <a:moveTo>
                  <a:pt x="6442848" y="0"/>
                </a:moveTo>
                <a:cubicBezTo>
                  <a:pt x="9144779" y="0"/>
                  <a:pt x="11510983" y="262931"/>
                  <a:pt x="12818477" y="656546"/>
                </a:cubicBezTo>
                <a:lnTo>
                  <a:pt x="12885696" y="677930"/>
                </a:lnTo>
                <a:lnTo>
                  <a:pt x="0" y="677930"/>
                </a:lnTo>
                <a:lnTo>
                  <a:pt x="67219" y="656546"/>
                </a:lnTo>
                <a:cubicBezTo>
                  <a:pt x="1374713" y="262931"/>
                  <a:pt x="3740917" y="0"/>
                  <a:pt x="6442848" y="0"/>
                </a:cubicBezTo>
                <a:close/>
              </a:path>
            </a:pathLst>
          </a:cu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64"/>
          <p:cNvSpPr txBox="1"/>
          <p:nvPr/>
        </p:nvSpPr>
        <p:spPr>
          <a:xfrm>
            <a:off x="6515735" y="588645"/>
            <a:ext cx="3712845" cy="460375"/>
          </a:xfrm>
          <a:prstGeom prst="rect">
            <a:avLst/>
          </a:prstGeom>
          <a:noFill/>
        </p:spPr>
        <p:txBody>
          <a:bodyPr wrap="square" rtlCol="0">
            <a:spAutoFit/>
          </a:bodyPr>
          <a:lstStyle>
            <a:defPPr>
              <a:defRPr lang="zh-CN"/>
            </a:defPPr>
            <a:lvl1pPr>
              <a:defRPr sz="1800">
                <a:solidFill>
                  <a:schemeClr val="tx1">
                    <a:lumMod val="75000"/>
                    <a:lumOff val="25000"/>
                  </a:schemeClr>
                </a:solidFill>
              </a:defRPr>
            </a:lvl1pPr>
          </a:lstStyle>
          <a:p>
            <a:pPr fontAlgn="ctr"/>
            <a:r>
              <a:rPr lang="en-US" altLang="zh-CN" dirty="0">
                <a:latin typeface="微软雅黑" panose="020B0503020204020204" pitchFamily="34" charset="-122"/>
                <a:ea typeface="微软雅黑" panose="020B0503020204020204" pitchFamily="34" charset="-122"/>
              </a:rPr>
              <a:t>PART 01     </a:t>
            </a:r>
            <a:r>
              <a:rPr lang="zh-CN" altLang="en-US" sz="2400" b="1" dirty="0">
                <a:latin typeface="微软雅黑" panose="020B0503020204020204" pitchFamily="34" charset="-122"/>
                <a:ea typeface="微软雅黑" panose="020B0503020204020204" pitchFamily="34" charset="-122"/>
              </a:rPr>
              <a:t>引言及文献综述</a:t>
            </a:r>
          </a:p>
        </p:txBody>
      </p:sp>
      <p:sp>
        <p:nvSpPr>
          <p:cNvPr id="18" name="TextBox 59"/>
          <p:cNvSpPr txBox="1">
            <a:spLocks noChangeArrowheads="1"/>
          </p:cNvSpPr>
          <p:nvPr/>
        </p:nvSpPr>
        <p:spPr bwMode="auto">
          <a:xfrm flipH="1">
            <a:off x="1303334" y="2503542"/>
            <a:ext cx="3187903" cy="1446550"/>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defTabSz="685800">
              <a:defRPr/>
            </a:pPr>
            <a:r>
              <a:rPr lang="zh-CN" altLang="en-US" sz="6000" b="1" kern="0" dirty="0">
                <a:solidFill>
                  <a:schemeClr val="accent4"/>
                </a:solidFill>
                <a:latin typeface="微软雅黑" panose="020B0503020204020204" pitchFamily="34" charset="-122"/>
                <a:ea typeface="微软雅黑" panose="020B0503020204020204" pitchFamily="34" charset="-122"/>
              </a:rPr>
              <a:t>目录</a:t>
            </a:r>
            <a:endParaRPr lang="en-US" altLang="zh-CN" sz="6000" b="1" kern="0" dirty="0">
              <a:solidFill>
                <a:schemeClr val="accent4"/>
              </a:solidFill>
              <a:latin typeface="微软雅黑" panose="020B0503020204020204" pitchFamily="34" charset="-122"/>
              <a:ea typeface="微软雅黑" panose="020B0503020204020204" pitchFamily="34" charset="-122"/>
            </a:endParaRPr>
          </a:p>
          <a:p>
            <a:pPr algn="r" defTabSz="685800">
              <a:defRPr/>
            </a:pPr>
            <a:r>
              <a:rPr lang="en-US" altLang="ko-KR" sz="2800" b="1" kern="0" dirty="0">
                <a:solidFill>
                  <a:schemeClr val="accent4"/>
                </a:solidFill>
                <a:latin typeface="微软雅黑" panose="020B0503020204020204" pitchFamily="34" charset="-122"/>
                <a:ea typeface="微软雅黑" panose="020B0503020204020204" pitchFamily="34" charset="-122"/>
              </a:rPr>
              <a:t>CONTENTS</a:t>
            </a:r>
            <a:endParaRPr lang="en-US" altLang="ko-KR" sz="2000" kern="0" dirty="0">
              <a:solidFill>
                <a:schemeClr val="accent4"/>
              </a:solidFill>
              <a:latin typeface="微软雅黑" panose="020B0503020204020204" pitchFamily="34" charset="-122"/>
              <a:ea typeface="微软雅黑" panose="020B0503020204020204" pitchFamily="34" charset="-122"/>
            </a:endParaRPr>
          </a:p>
        </p:txBody>
      </p:sp>
      <p:sp>
        <p:nvSpPr>
          <p:cNvPr id="27" name="任意多边形 26"/>
          <p:cNvSpPr/>
          <p:nvPr/>
        </p:nvSpPr>
        <p:spPr>
          <a:xfrm>
            <a:off x="2736733" y="2465164"/>
            <a:ext cx="1845118" cy="534043"/>
          </a:xfrm>
          <a:custGeom>
            <a:avLst/>
            <a:gdLst>
              <a:gd name="connsiteX0" fmla="*/ 0 w 1682088"/>
              <a:gd name="connsiteY0" fmla="*/ 0 h 519125"/>
              <a:gd name="connsiteX1" fmla="*/ 1682088 w 1682088"/>
              <a:gd name="connsiteY1" fmla="*/ 0 h 519125"/>
              <a:gd name="connsiteX2" fmla="*/ 1682088 w 1682088"/>
              <a:gd name="connsiteY2" fmla="*/ 519125 h 519125"/>
              <a:gd name="connsiteX3" fmla="*/ 0 w 1682088"/>
              <a:gd name="connsiteY3" fmla="*/ 519125 h 519125"/>
              <a:gd name="connsiteX4" fmla="*/ 0 w 1682088"/>
              <a:gd name="connsiteY4" fmla="*/ 0 h 519125"/>
              <a:gd name="connsiteX0-1" fmla="*/ 0 w 1682088"/>
              <a:gd name="connsiteY0-2" fmla="*/ 519125 h 610565"/>
              <a:gd name="connsiteX1-3" fmla="*/ 0 w 1682088"/>
              <a:gd name="connsiteY1-4" fmla="*/ 0 h 610565"/>
              <a:gd name="connsiteX2-5" fmla="*/ 1682088 w 1682088"/>
              <a:gd name="connsiteY2-6" fmla="*/ 0 h 610565"/>
              <a:gd name="connsiteX3-7" fmla="*/ 1682088 w 1682088"/>
              <a:gd name="connsiteY3-8" fmla="*/ 519125 h 610565"/>
              <a:gd name="connsiteX4-9" fmla="*/ 91440 w 1682088"/>
              <a:gd name="connsiteY4-10" fmla="*/ 610565 h 610565"/>
              <a:gd name="connsiteX0-11" fmla="*/ 0 w 1682088"/>
              <a:gd name="connsiteY0-12" fmla="*/ 519125 h 519125"/>
              <a:gd name="connsiteX1-13" fmla="*/ 0 w 1682088"/>
              <a:gd name="connsiteY1-14" fmla="*/ 0 h 519125"/>
              <a:gd name="connsiteX2-15" fmla="*/ 1682088 w 1682088"/>
              <a:gd name="connsiteY2-16" fmla="*/ 0 h 519125"/>
              <a:gd name="connsiteX3-17" fmla="*/ 1682088 w 1682088"/>
              <a:gd name="connsiteY3-18" fmla="*/ 519125 h 519125"/>
            </a:gdLst>
            <a:ahLst/>
            <a:cxnLst>
              <a:cxn ang="0">
                <a:pos x="connsiteX0-1" y="connsiteY0-2"/>
              </a:cxn>
              <a:cxn ang="0">
                <a:pos x="connsiteX1-3" y="connsiteY1-4"/>
              </a:cxn>
              <a:cxn ang="0">
                <a:pos x="connsiteX2-5" y="connsiteY2-6"/>
              </a:cxn>
              <a:cxn ang="0">
                <a:pos x="connsiteX3-7" y="connsiteY3-8"/>
              </a:cxn>
            </a:cxnLst>
            <a:rect l="l" t="t" r="r" b="b"/>
            <a:pathLst>
              <a:path w="1682088" h="519125">
                <a:moveTo>
                  <a:pt x="0" y="519125"/>
                </a:moveTo>
                <a:lnTo>
                  <a:pt x="0" y="0"/>
                </a:lnTo>
                <a:lnTo>
                  <a:pt x="1682088" y="0"/>
                </a:lnTo>
                <a:lnTo>
                  <a:pt x="1682088" y="519125"/>
                </a:lnTo>
              </a:path>
            </a:pathLst>
          </a:custGeom>
          <a:noFill/>
          <a:ln w="317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5" name="任意多边形 34"/>
          <p:cNvSpPr/>
          <p:nvPr/>
        </p:nvSpPr>
        <p:spPr>
          <a:xfrm>
            <a:off x="2046537" y="2795570"/>
            <a:ext cx="2301816" cy="1478645"/>
          </a:xfrm>
          <a:custGeom>
            <a:avLst/>
            <a:gdLst>
              <a:gd name="connsiteX0" fmla="*/ 0 w 2463662"/>
              <a:gd name="connsiteY0" fmla="*/ 0 h 1478645"/>
              <a:gd name="connsiteX1" fmla="*/ 877819 w 2463662"/>
              <a:gd name="connsiteY1" fmla="*/ 0 h 1478645"/>
              <a:gd name="connsiteX2" fmla="*/ 877819 w 2463662"/>
              <a:gd name="connsiteY2" fmla="*/ 1105159 h 1478645"/>
              <a:gd name="connsiteX3" fmla="*/ 2463662 w 2463662"/>
              <a:gd name="connsiteY3" fmla="*/ 1105159 h 1478645"/>
              <a:gd name="connsiteX4" fmla="*/ 2463662 w 2463662"/>
              <a:gd name="connsiteY4" fmla="*/ 1478645 h 1478645"/>
              <a:gd name="connsiteX5" fmla="*/ 0 w 2463662"/>
              <a:gd name="connsiteY5" fmla="*/ 1478645 h 1478645"/>
              <a:gd name="connsiteX6" fmla="*/ 0 w 2463662"/>
              <a:gd name="connsiteY6" fmla="*/ 0 h 1478645"/>
              <a:gd name="connsiteX0-1" fmla="*/ 877819 w 2463662"/>
              <a:gd name="connsiteY0-2" fmla="*/ 1105159 h 1478645"/>
              <a:gd name="connsiteX1-3" fmla="*/ 2463662 w 2463662"/>
              <a:gd name="connsiteY1-4" fmla="*/ 1105159 h 1478645"/>
              <a:gd name="connsiteX2-5" fmla="*/ 2463662 w 2463662"/>
              <a:gd name="connsiteY2-6" fmla="*/ 1478645 h 1478645"/>
              <a:gd name="connsiteX3-7" fmla="*/ 0 w 2463662"/>
              <a:gd name="connsiteY3-8" fmla="*/ 1478645 h 1478645"/>
              <a:gd name="connsiteX4-9" fmla="*/ 0 w 2463662"/>
              <a:gd name="connsiteY4-10" fmla="*/ 0 h 1478645"/>
              <a:gd name="connsiteX5-11" fmla="*/ 877819 w 2463662"/>
              <a:gd name="connsiteY5-12" fmla="*/ 0 h 1478645"/>
              <a:gd name="connsiteX6-13" fmla="*/ 969259 w 2463662"/>
              <a:gd name="connsiteY6-14" fmla="*/ 1196599 h 1478645"/>
              <a:gd name="connsiteX0-15" fmla="*/ 877819 w 2463662"/>
              <a:gd name="connsiteY0-16" fmla="*/ 1105159 h 1478645"/>
              <a:gd name="connsiteX1-17" fmla="*/ 2463662 w 2463662"/>
              <a:gd name="connsiteY1-18" fmla="*/ 1105159 h 1478645"/>
              <a:gd name="connsiteX2-19" fmla="*/ 2463662 w 2463662"/>
              <a:gd name="connsiteY2-20" fmla="*/ 1478645 h 1478645"/>
              <a:gd name="connsiteX3-21" fmla="*/ 0 w 2463662"/>
              <a:gd name="connsiteY3-22" fmla="*/ 1478645 h 1478645"/>
              <a:gd name="connsiteX4-23" fmla="*/ 0 w 2463662"/>
              <a:gd name="connsiteY4-24" fmla="*/ 0 h 1478645"/>
              <a:gd name="connsiteX5-25" fmla="*/ 877819 w 2463662"/>
              <a:gd name="connsiteY5-26" fmla="*/ 0 h 1478645"/>
              <a:gd name="connsiteX0-27" fmla="*/ 2463662 w 2463662"/>
              <a:gd name="connsiteY0-28" fmla="*/ 1105159 h 1478645"/>
              <a:gd name="connsiteX1-29" fmla="*/ 2463662 w 2463662"/>
              <a:gd name="connsiteY1-30" fmla="*/ 1478645 h 1478645"/>
              <a:gd name="connsiteX2-31" fmla="*/ 0 w 2463662"/>
              <a:gd name="connsiteY2-32" fmla="*/ 1478645 h 1478645"/>
              <a:gd name="connsiteX3-33" fmla="*/ 0 w 2463662"/>
              <a:gd name="connsiteY3-34" fmla="*/ 0 h 1478645"/>
              <a:gd name="connsiteX4-35" fmla="*/ 877819 w 2463662"/>
              <a:gd name="connsiteY4-36" fmla="*/ 0 h 14786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463662" h="1478645">
                <a:moveTo>
                  <a:pt x="2463662" y="1105159"/>
                </a:moveTo>
                <a:lnTo>
                  <a:pt x="2463662" y="1478645"/>
                </a:lnTo>
                <a:lnTo>
                  <a:pt x="0" y="1478645"/>
                </a:lnTo>
                <a:lnTo>
                  <a:pt x="0" y="0"/>
                </a:lnTo>
                <a:lnTo>
                  <a:pt x="877819" y="0"/>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任意多边形 37"/>
          <p:cNvSpPr/>
          <p:nvPr/>
        </p:nvSpPr>
        <p:spPr>
          <a:xfrm>
            <a:off x="7649660" y="574678"/>
            <a:ext cx="2578666" cy="539353"/>
          </a:xfrm>
          <a:custGeom>
            <a:avLst/>
            <a:gdLst>
              <a:gd name="connsiteX0" fmla="*/ 0 w 2463662"/>
              <a:gd name="connsiteY0" fmla="*/ 0 h 1478645"/>
              <a:gd name="connsiteX1" fmla="*/ 877819 w 2463662"/>
              <a:gd name="connsiteY1" fmla="*/ 0 h 1478645"/>
              <a:gd name="connsiteX2" fmla="*/ 877819 w 2463662"/>
              <a:gd name="connsiteY2" fmla="*/ 1105159 h 1478645"/>
              <a:gd name="connsiteX3" fmla="*/ 2463662 w 2463662"/>
              <a:gd name="connsiteY3" fmla="*/ 1105159 h 1478645"/>
              <a:gd name="connsiteX4" fmla="*/ 2463662 w 2463662"/>
              <a:gd name="connsiteY4" fmla="*/ 1478645 h 1478645"/>
              <a:gd name="connsiteX5" fmla="*/ 0 w 2463662"/>
              <a:gd name="connsiteY5" fmla="*/ 1478645 h 1478645"/>
              <a:gd name="connsiteX6" fmla="*/ 0 w 2463662"/>
              <a:gd name="connsiteY6" fmla="*/ 0 h 1478645"/>
              <a:gd name="connsiteX0-1" fmla="*/ 877819 w 2463662"/>
              <a:gd name="connsiteY0-2" fmla="*/ 1105159 h 1478645"/>
              <a:gd name="connsiteX1-3" fmla="*/ 2463662 w 2463662"/>
              <a:gd name="connsiteY1-4" fmla="*/ 1105159 h 1478645"/>
              <a:gd name="connsiteX2-5" fmla="*/ 2463662 w 2463662"/>
              <a:gd name="connsiteY2-6" fmla="*/ 1478645 h 1478645"/>
              <a:gd name="connsiteX3-7" fmla="*/ 0 w 2463662"/>
              <a:gd name="connsiteY3-8" fmla="*/ 1478645 h 1478645"/>
              <a:gd name="connsiteX4-9" fmla="*/ 0 w 2463662"/>
              <a:gd name="connsiteY4-10" fmla="*/ 0 h 1478645"/>
              <a:gd name="connsiteX5-11" fmla="*/ 877819 w 2463662"/>
              <a:gd name="connsiteY5-12" fmla="*/ 0 h 1478645"/>
              <a:gd name="connsiteX6-13" fmla="*/ 969259 w 2463662"/>
              <a:gd name="connsiteY6-14" fmla="*/ 1196599 h 1478645"/>
              <a:gd name="connsiteX0-15" fmla="*/ 877819 w 2463662"/>
              <a:gd name="connsiteY0-16" fmla="*/ 1105159 h 1478645"/>
              <a:gd name="connsiteX1-17" fmla="*/ 2463662 w 2463662"/>
              <a:gd name="connsiteY1-18" fmla="*/ 1105159 h 1478645"/>
              <a:gd name="connsiteX2-19" fmla="*/ 2463662 w 2463662"/>
              <a:gd name="connsiteY2-20" fmla="*/ 1478645 h 1478645"/>
              <a:gd name="connsiteX3-21" fmla="*/ 0 w 2463662"/>
              <a:gd name="connsiteY3-22" fmla="*/ 1478645 h 1478645"/>
              <a:gd name="connsiteX4-23" fmla="*/ 0 w 2463662"/>
              <a:gd name="connsiteY4-24" fmla="*/ 0 h 1478645"/>
              <a:gd name="connsiteX5-25" fmla="*/ 877819 w 2463662"/>
              <a:gd name="connsiteY5-26" fmla="*/ 0 h 1478645"/>
              <a:gd name="connsiteX0-27" fmla="*/ 2463662 w 2463662"/>
              <a:gd name="connsiteY0-28" fmla="*/ 1105159 h 1478645"/>
              <a:gd name="connsiteX1-29" fmla="*/ 2463662 w 2463662"/>
              <a:gd name="connsiteY1-30" fmla="*/ 1478645 h 1478645"/>
              <a:gd name="connsiteX2-31" fmla="*/ 0 w 2463662"/>
              <a:gd name="connsiteY2-32" fmla="*/ 1478645 h 1478645"/>
              <a:gd name="connsiteX3-33" fmla="*/ 0 w 2463662"/>
              <a:gd name="connsiteY3-34" fmla="*/ 0 h 1478645"/>
              <a:gd name="connsiteX4-35" fmla="*/ 877819 w 2463662"/>
              <a:gd name="connsiteY4-36" fmla="*/ 0 h 1478645"/>
              <a:gd name="connsiteX0-37" fmla="*/ 2463662 w 2463662"/>
              <a:gd name="connsiteY0-38" fmla="*/ 1105159 h 1478645"/>
              <a:gd name="connsiteX1-39" fmla="*/ 2463662 w 2463662"/>
              <a:gd name="connsiteY1-40" fmla="*/ 1478645 h 1478645"/>
              <a:gd name="connsiteX2-41" fmla="*/ 0 w 2463662"/>
              <a:gd name="connsiteY2-42" fmla="*/ 1478645 h 1478645"/>
              <a:gd name="connsiteX3-43" fmla="*/ 0 w 2463662"/>
              <a:gd name="connsiteY3-44" fmla="*/ 0 h 1478645"/>
              <a:gd name="connsiteX0-45" fmla="*/ 2463662 w 2463662"/>
              <a:gd name="connsiteY0-46" fmla="*/ 0 h 373486"/>
              <a:gd name="connsiteX1-47" fmla="*/ 2463662 w 2463662"/>
              <a:gd name="connsiteY1-48" fmla="*/ 373486 h 373486"/>
              <a:gd name="connsiteX2-49" fmla="*/ 0 w 2463662"/>
              <a:gd name="connsiteY2-50" fmla="*/ 373486 h 373486"/>
            </a:gdLst>
            <a:ahLst/>
            <a:cxnLst>
              <a:cxn ang="0">
                <a:pos x="connsiteX0-1" y="connsiteY0-2"/>
              </a:cxn>
              <a:cxn ang="0">
                <a:pos x="connsiteX1-3" y="connsiteY1-4"/>
              </a:cxn>
              <a:cxn ang="0">
                <a:pos x="connsiteX2-5" y="connsiteY2-6"/>
              </a:cxn>
            </a:cxnLst>
            <a:rect l="l" t="t" r="r" b="b"/>
            <a:pathLst>
              <a:path w="2463662" h="373486">
                <a:moveTo>
                  <a:pt x="2463662" y="0"/>
                </a:moveTo>
                <a:lnTo>
                  <a:pt x="2463662" y="373486"/>
                </a:lnTo>
                <a:lnTo>
                  <a:pt x="0" y="373486"/>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矩形 42"/>
          <p:cNvSpPr/>
          <p:nvPr/>
        </p:nvSpPr>
        <p:spPr>
          <a:xfrm>
            <a:off x="6516320" y="1643188"/>
            <a:ext cx="3712007" cy="539353"/>
          </a:xfrm>
          <a:prstGeom prst="rect">
            <a:avLst/>
          </a:prstGeom>
          <a:solidFill>
            <a:srgbClr val="F6F6F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TextBox 64"/>
          <p:cNvSpPr txBox="1"/>
          <p:nvPr/>
        </p:nvSpPr>
        <p:spPr>
          <a:xfrm>
            <a:off x="6515735" y="1668780"/>
            <a:ext cx="3712845" cy="429895"/>
          </a:xfrm>
          <a:prstGeom prst="rect">
            <a:avLst/>
          </a:prstGeom>
          <a:noFill/>
        </p:spPr>
        <p:txBody>
          <a:bodyPr wrap="square" rtlCol="0">
            <a:spAutoFit/>
          </a:bodyPr>
          <a:lstStyle>
            <a:defPPr>
              <a:defRPr lang="zh-CN"/>
            </a:defPPr>
            <a:lvl1pPr>
              <a:defRPr sz="1800">
                <a:solidFill>
                  <a:schemeClr val="tx1">
                    <a:lumMod val="75000"/>
                    <a:lumOff val="25000"/>
                  </a:schemeClr>
                </a:solidFill>
              </a:defRPr>
            </a:lvl1pPr>
          </a:lstStyle>
          <a:p>
            <a:pPr fontAlgn="ctr"/>
            <a:r>
              <a:rPr lang="en-US" altLang="zh-CN" dirty="0">
                <a:latin typeface="微软雅黑" panose="020B0503020204020204" pitchFamily="34" charset="-122"/>
                <a:ea typeface="微软雅黑" panose="020B0503020204020204" pitchFamily="34" charset="-122"/>
              </a:rPr>
              <a:t>PART 02  </a:t>
            </a:r>
            <a:r>
              <a:rPr lang="zh-CN" altLang="en-US" sz="2200" b="1" dirty="0">
                <a:latin typeface="微软雅黑" panose="020B0503020204020204" pitchFamily="34" charset="-122"/>
                <a:ea typeface="微软雅黑" panose="020B0503020204020204" pitchFamily="34" charset="-122"/>
              </a:rPr>
              <a:t>制度背景</a:t>
            </a:r>
            <a:r>
              <a:rPr lang="en-US" altLang="zh-CN" sz="2200" b="1" dirty="0">
                <a:latin typeface="微软雅黑" panose="020B0503020204020204" pitchFamily="34" charset="-122"/>
                <a:ea typeface="微软雅黑" panose="020B0503020204020204" pitchFamily="34" charset="-122"/>
              </a:rPr>
              <a:t>&amp;</a:t>
            </a:r>
            <a:r>
              <a:rPr lang="zh-CN" altLang="en-US" sz="2200" b="1" dirty="0">
                <a:latin typeface="微软雅黑" panose="020B0503020204020204" pitchFamily="34" charset="-122"/>
                <a:ea typeface="微软雅黑" panose="020B0503020204020204" pitchFamily="34" charset="-122"/>
              </a:rPr>
              <a:t>数据处理</a:t>
            </a:r>
          </a:p>
        </p:txBody>
      </p:sp>
      <p:sp>
        <p:nvSpPr>
          <p:cNvPr id="45" name="任意多边形 44"/>
          <p:cNvSpPr/>
          <p:nvPr/>
        </p:nvSpPr>
        <p:spPr>
          <a:xfrm>
            <a:off x="7649660" y="1659230"/>
            <a:ext cx="2578666" cy="539353"/>
          </a:xfrm>
          <a:custGeom>
            <a:avLst/>
            <a:gdLst>
              <a:gd name="connsiteX0" fmla="*/ 0 w 2463662"/>
              <a:gd name="connsiteY0" fmla="*/ 0 h 1478645"/>
              <a:gd name="connsiteX1" fmla="*/ 877819 w 2463662"/>
              <a:gd name="connsiteY1" fmla="*/ 0 h 1478645"/>
              <a:gd name="connsiteX2" fmla="*/ 877819 w 2463662"/>
              <a:gd name="connsiteY2" fmla="*/ 1105159 h 1478645"/>
              <a:gd name="connsiteX3" fmla="*/ 2463662 w 2463662"/>
              <a:gd name="connsiteY3" fmla="*/ 1105159 h 1478645"/>
              <a:gd name="connsiteX4" fmla="*/ 2463662 w 2463662"/>
              <a:gd name="connsiteY4" fmla="*/ 1478645 h 1478645"/>
              <a:gd name="connsiteX5" fmla="*/ 0 w 2463662"/>
              <a:gd name="connsiteY5" fmla="*/ 1478645 h 1478645"/>
              <a:gd name="connsiteX6" fmla="*/ 0 w 2463662"/>
              <a:gd name="connsiteY6" fmla="*/ 0 h 1478645"/>
              <a:gd name="connsiteX0-1" fmla="*/ 877819 w 2463662"/>
              <a:gd name="connsiteY0-2" fmla="*/ 1105159 h 1478645"/>
              <a:gd name="connsiteX1-3" fmla="*/ 2463662 w 2463662"/>
              <a:gd name="connsiteY1-4" fmla="*/ 1105159 h 1478645"/>
              <a:gd name="connsiteX2-5" fmla="*/ 2463662 w 2463662"/>
              <a:gd name="connsiteY2-6" fmla="*/ 1478645 h 1478645"/>
              <a:gd name="connsiteX3-7" fmla="*/ 0 w 2463662"/>
              <a:gd name="connsiteY3-8" fmla="*/ 1478645 h 1478645"/>
              <a:gd name="connsiteX4-9" fmla="*/ 0 w 2463662"/>
              <a:gd name="connsiteY4-10" fmla="*/ 0 h 1478645"/>
              <a:gd name="connsiteX5-11" fmla="*/ 877819 w 2463662"/>
              <a:gd name="connsiteY5-12" fmla="*/ 0 h 1478645"/>
              <a:gd name="connsiteX6-13" fmla="*/ 969259 w 2463662"/>
              <a:gd name="connsiteY6-14" fmla="*/ 1196599 h 1478645"/>
              <a:gd name="connsiteX0-15" fmla="*/ 877819 w 2463662"/>
              <a:gd name="connsiteY0-16" fmla="*/ 1105159 h 1478645"/>
              <a:gd name="connsiteX1-17" fmla="*/ 2463662 w 2463662"/>
              <a:gd name="connsiteY1-18" fmla="*/ 1105159 h 1478645"/>
              <a:gd name="connsiteX2-19" fmla="*/ 2463662 w 2463662"/>
              <a:gd name="connsiteY2-20" fmla="*/ 1478645 h 1478645"/>
              <a:gd name="connsiteX3-21" fmla="*/ 0 w 2463662"/>
              <a:gd name="connsiteY3-22" fmla="*/ 1478645 h 1478645"/>
              <a:gd name="connsiteX4-23" fmla="*/ 0 w 2463662"/>
              <a:gd name="connsiteY4-24" fmla="*/ 0 h 1478645"/>
              <a:gd name="connsiteX5-25" fmla="*/ 877819 w 2463662"/>
              <a:gd name="connsiteY5-26" fmla="*/ 0 h 1478645"/>
              <a:gd name="connsiteX0-27" fmla="*/ 2463662 w 2463662"/>
              <a:gd name="connsiteY0-28" fmla="*/ 1105159 h 1478645"/>
              <a:gd name="connsiteX1-29" fmla="*/ 2463662 w 2463662"/>
              <a:gd name="connsiteY1-30" fmla="*/ 1478645 h 1478645"/>
              <a:gd name="connsiteX2-31" fmla="*/ 0 w 2463662"/>
              <a:gd name="connsiteY2-32" fmla="*/ 1478645 h 1478645"/>
              <a:gd name="connsiteX3-33" fmla="*/ 0 w 2463662"/>
              <a:gd name="connsiteY3-34" fmla="*/ 0 h 1478645"/>
              <a:gd name="connsiteX4-35" fmla="*/ 877819 w 2463662"/>
              <a:gd name="connsiteY4-36" fmla="*/ 0 h 1478645"/>
              <a:gd name="connsiteX0-37" fmla="*/ 2463662 w 2463662"/>
              <a:gd name="connsiteY0-38" fmla="*/ 1105159 h 1478645"/>
              <a:gd name="connsiteX1-39" fmla="*/ 2463662 w 2463662"/>
              <a:gd name="connsiteY1-40" fmla="*/ 1478645 h 1478645"/>
              <a:gd name="connsiteX2-41" fmla="*/ 0 w 2463662"/>
              <a:gd name="connsiteY2-42" fmla="*/ 1478645 h 1478645"/>
              <a:gd name="connsiteX3-43" fmla="*/ 0 w 2463662"/>
              <a:gd name="connsiteY3-44" fmla="*/ 0 h 1478645"/>
              <a:gd name="connsiteX0-45" fmla="*/ 2463662 w 2463662"/>
              <a:gd name="connsiteY0-46" fmla="*/ 0 h 373486"/>
              <a:gd name="connsiteX1-47" fmla="*/ 2463662 w 2463662"/>
              <a:gd name="connsiteY1-48" fmla="*/ 373486 h 373486"/>
              <a:gd name="connsiteX2-49" fmla="*/ 0 w 2463662"/>
              <a:gd name="connsiteY2-50" fmla="*/ 373486 h 373486"/>
            </a:gdLst>
            <a:ahLst/>
            <a:cxnLst>
              <a:cxn ang="0">
                <a:pos x="connsiteX0-1" y="connsiteY0-2"/>
              </a:cxn>
              <a:cxn ang="0">
                <a:pos x="connsiteX1-3" y="connsiteY1-4"/>
              </a:cxn>
              <a:cxn ang="0">
                <a:pos x="connsiteX2-5" y="connsiteY2-6"/>
              </a:cxn>
            </a:cxnLst>
            <a:rect l="l" t="t" r="r" b="b"/>
            <a:pathLst>
              <a:path w="2463662" h="373486">
                <a:moveTo>
                  <a:pt x="2463662" y="0"/>
                </a:moveTo>
                <a:lnTo>
                  <a:pt x="2463662" y="373486"/>
                </a:lnTo>
                <a:lnTo>
                  <a:pt x="0" y="373486"/>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7" name="矩形 46"/>
          <p:cNvSpPr/>
          <p:nvPr/>
        </p:nvSpPr>
        <p:spPr>
          <a:xfrm>
            <a:off x="6516320" y="2723280"/>
            <a:ext cx="3712007" cy="539353"/>
          </a:xfrm>
          <a:prstGeom prst="rect">
            <a:avLst/>
          </a:prstGeom>
          <a:solidFill>
            <a:srgbClr val="F6F6F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TextBox 64"/>
          <p:cNvSpPr txBox="1"/>
          <p:nvPr/>
        </p:nvSpPr>
        <p:spPr>
          <a:xfrm>
            <a:off x="6516370" y="2748915"/>
            <a:ext cx="3712210" cy="460375"/>
          </a:xfrm>
          <a:prstGeom prst="rect">
            <a:avLst/>
          </a:prstGeom>
          <a:noFill/>
        </p:spPr>
        <p:txBody>
          <a:bodyPr wrap="square" rtlCol="0">
            <a:spAutoFit/>
          </a:bodyPr>
          <a:lstStyle>
            <a:defPPr>
              <a:defRPr lang="zh-CN"/>
            </a:defPPr>
            <a:lvl1pPr>
              <a:defRPr sz="1800">
                <a:solidFill>
                  <a:schemeClr val="tx1">
                    <a:lumMod val="75000"/>
                    <a:lumOff val="25000"/>
                  </a:schemeClr>
                </a:solidFill>
              </a:defRPr>
            </a:lvl1pPr>
          </a:lstStyle>
          <a:p>
            <a:pPr fontAlgn="ctr"/>
            <a:r>
              <a:rPr lang="en-US" altLang="zh-CN" dirty="0">
                <a:latin typeface="微软雅黑" panose="020B0503020204020204" pitchFamily="34" charset="-122"/>
                <a:ea typeface="微软雅黑" panose="020B0503020204020204" pitchFamily="34" charset="-122"/>
              </a:rPr>
              <a:t>PART 03     </a:t>
            </a:r>
            <a:r>
              <a:rPr lang="zh-CN" altLang="en-US" sz="2400" b="1" dirty="0">
                <a:latin typeface="微软雅黑" panose="020B0503020204020204" pitchFamily="34" charset="-122"/>
                <a:ea typeface="微软雅黑" panose="020B0503020204020204" pitchFamily="34" charset="-122"/>
              </a:rPr>
              <a:t>     实证检验</a:t>
            </a:r>
          </a:p>
        </p:txBody>
      </p:sp>
      <p:sp>
        <p:nvSpPr>
          <p:cNvPr id="49" name="任意多边形 48"/>
          <p:cNvSpPr/>
          <p:nvPr/>
        </p:nvSpPr>
        <p:spPr>
          <a:xfrm>
            <a:off x="7649660" y="2739322"/>
            <a:ext cx="2578666" cy="539353"/>
          </a:xfrm>
          <a:custGeom>
            <a:avLst/>
            <a:gdLst>
              <a:gd name="connsiteX0" fmla="*/ 0 w 2463662"/>
              <a:gd name="connsiteY0" fmla="*/ 0 h 1478645"/>
              <a:gd name="connsiteX1" fmla="*/ 877819 w 2463662"/>
              <a:gd name="connsiteY1" fmla="*/ 0 h 1478645"/>
              <a:gd name="connsiteX2" fmla="*/ 877819 w 2463662"/>
              <a:gd name="connsiteY2" fmla="*/ 1105159 h 1478645"/>
              <a:gd name="connsiteX3" fmla="*/ 2463662 w 2463662"/>
              <a:gd name="connsiteY3" fmla="*/ 1105159 h 1478645"/>
              <a:gd name="connsiteX4" fmla="*/ 2463662 w 2463662"/>
              <a:gd name="connsiteY4" fmla="*/ 1478645 h 1478645"/>
              <a:gd name="connsiteX5" fmla="*/ 0 w 2463662"/>
              <a:gd name="connsiteY5" fmla="*/ 1478645 h 1478645"/>
              <a:gd name="connsiteX6" fmla="*/ 0 w 2463662"/>
              <a:gd name="connsiteY6" fmla="*/ 0 h 1478645"/>
              <a:gd name="connsiteX0-1" fmla="*/ 877819 w 2463662"/>
              <a:gd name="connsiteY0-2" fmla="*/ 1105159 h 1478645"/>
              <a:gd name="connsiteX1-3" fmla="*/ 2463662 w 2463662"/>
              <a:gd name="connsiteY1-4" fmla="*/ 1105159 h 1478645"/>
              <a:gd name="connsiteX2-5" fmla="*/ 2463662 w 2463662"/>
              <a:gd name="connsiteY2-6" fmla="*/ 1478645 h 1478645"/>
              <a:gd name="connsiteX3-7" fmla="*/ 0 w 2463662"/>
              <a:gd name="connsiteY3-8" fmla="*/ 1478645 h 1478645"/>
              <a:gd name="connsiteX4-9" fmla="*/ 0 w 2463662"/>
              <a:gd name="connsiteY4-10" fmla="*/ 0 h 1478645"/>
              <a:gd name="connsiteX5-11" fmla="*/ 877819 w 2463662"/>
              <a:gd name="connsiteY5-12" fmla="*/ 0 h 1478645"/>
              <a:gd name="connsiteX6-13" fmla="*/ 969259 w 2463662"/>
              <a:gd name="connsiteY6-14" fmla="*/ 1196599 h 1478645"/>
              <a:gd name="connsiteX0-15" fmla="*/ 877819 w 2463662"/>
              <a:gd name="connsiteY0-16" fmla="*/ 1105159 h 1478645"/>
              <a:gd name="connsiteX1-17" fmla="*/ 2463662 w 2463662"/>
              <a:gd name="connsiteY1-18" fmla="*/ 1105159 h 1478645"/>
              <a:gd name="connsiteX2-19" fmla="*/ 2463662 w 2463662"/>
              <a:gd name="connsiteY2-20" fmla="*/ 1478645 h 1478645"/>
              <a:gd name="connsiteX3-21" fmla="*/ 0 w 2463662"/>
              <a:gd name="connsiteY3-22" fmla="*/ 1478645 h 1478645"/>
              <a:gd name="connsiteX4-23" fmla="*/ 0 w 2463662"/>
              <a:gd name="connsiteY4-24" fmla="*/ 0 h 1478645"/>
              <a:gd name="connsiteX5-25" fmla="*/ 877819 w 2463662"/>
              <a:gd name="connsiteY5-26" fmla="*/ 0 h 1478645"/>
              <a:gd name="connsiteX0-27" fmla="*/ 2463662 w 2463662"/>
              <a:gd name="connsiteY0-28" fmla="*/ 1105159 h 1478645"/>
              <a:gd name="connsiteX1-29" fmla="*/ 2463662 w 2463662"/>
              <a:gd name="connsiteY1-30" fmla="*/ 1478645 h 1478645"/>
              <a:gd name="connsiteX2-31" fmla="*/ 0 w 2463662"/>
              <a:gd name="connsiteY2-32" fmla="*/ 1478645 h 1478645"/>
              <a:gd name="connsiteX3-33" fmla="*/ 0 w 2463662"/>
              <a:gd name="connsiteY3-34" fmla="*/ 0 h 1478645"/>
              <a:gd name="connsiteX4-35" fmla="*/ 877819 w 2463662"/>
              <a:gd name="connsiteY4-36" fmla="*/ 0 h 1478645"/>
              <a:gd name="connsiteX0-37" fmla="*/ 2463662 w 2463662"/>
              <a:gd name="connsiteY0-38" fmla="*/ 1105159 h 1478645"/>
              <a:gd name="connsiteX1-39" fmla="*/ 2463662 w 2463662"/>
              <a:gd name="connsiteY1-40" fmla="*/ 1478645 h 1478645"/>
              <a:gd name="connsiteX2-41" fmla="*/ 0 w 2463662"/>
              <a:gd name="connsiteY2-42" fmla="*/ 1478645 h 1478645"/>
              <a:gd name="connsiteX3-43" fmla="*/ 0 w 2463662"/>
              <a:gd name="connsiteY3-44" fmla="*/ 0 h 1478645"/>
              <a:gd name="connsiteX0-45" fmla="*/ 2463662 w 2463662"/>
              <a:gd name="connsiteY0-46" fmla="*/ 0 h 373486"/>
              <a:gd name="connsiteX1-47" fmla="*/ 2463662 w 2463662"/>
              <a:gd name="connsiteY1-48" fmla="*/ 373486 h 373486"/>
              <a:gd name="connsiteX2-49" fmla="*/ 0 w 2463662"/>
              <a:gd name="connsiteY2-50" fmla="*/ 373486 h 373486"/>
            </a:gdLst>
            <a:ahLst/>
            <a:cxnLst>
              <a:cxn ang="0">
                <a:pos x="connsiteX0-1" y="connsiteY0-2"/>
              </a:cxn>
              <a:cxn ang="0">
                <a:pos x="connsiteX1-3" y="connsiteY1-4"/>
              </a:cxn>
              <a:cxn ang="0">
                <a:pos x="connsiteX2-5" y="connsiteY2-6"/>
              </a:cxn>
            </a:cxnLst>
            <a:rect l="l" t="t" r="r" b="b"/>
            <a:pathLst>
              <a:path w="2463662" h="373486">
                <a:moveTo>
                  <a:pt x="2463662" y="0"/>
                </a:moveTo>
                <a:lnTo>
                  <a:pt x="2463662" y="373486"/>
                </a:lnTo>
                <a:lnTo>
                  <a:pt x="0" y="373486"/>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1" name="矩形 50"/>
          <p:cNvSpPr/>
          <p:nvPr/>
        </p:nvSpPr>
        <p:spPr>
          <a:xfrm>
            <a:off x="6516320" y="3803373"/>
            <a:ext cx="3712007" cy="539353"/>
          </a:xfrm>
          <a:prstGeom prst="rect">
            <a:avLst/>
          </a:prstGeom>
          <a:solidFill>
            <a:srgbClr val="F6F6F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TextBox 64"/>
          <p:cNvSpPr txBox="1"/>
          <p:nvPr/>
        </p:nvSpPr>
        <p:spPr>
          <a:xfrm>
            <a:off x="6516370" y="3829050"/>
            <a:ext cx="3712210" cy="460375"/>
          </a:xfrm>
          <a:prstGeom prst="rect">
            <a:avLst/>
          </a:prstGeom>
          <a:noFill/>
        </p:spPr>
        <p:txBody>
          <a:bodyPr wrap="square" rtlCol="0">
            <a:spAutoFit/>
          </a:bodyPr>
          <a:lstStyle>
            <a:defPPr>
              <a:defRPr lang="zh-CN"/>
            </a:defPPr>
            <a:lvl1pPr>
              <a:defRPr sz="1800">
                <a:solidFill>
                  <a:schemeClr val="tx1">
                    <a:lumMod val="75000"/>
                    <a:lumOff val="25000"/>
                  </a:schemeClr>
                </a:solidFill>
              </a:defRPr>
            </a:lvl1pPr>
          </a:lstStyle>
          <a:p>
            <a:pPr fontAlgn="ctr"/>
            <a:r>
              <a:rPr lang="en-US" altLang="zh-CN" dirty="0">
                <a:latin typeface="微软雅黑" panose="020B0503020204020204" pitchFamily="34" charset="-122"/>
                <a:ea typeface="微软雅黑" panose="020B0503020204020204" pitchFamily="34" charset="-122"/>
              </a:rPr>
              <a:t>PART 04     </a:t>
            </a:r>
            <a:r>
              <a:rPr lang="zh-CN" altLang="en-US" sz="2400" b="1" dirty="0">
                <a:latin typeface="微软雅黑" panose="020B0503020204020204" pitchFamily="34" charset="-122"/>
                <a:ea typeface="微软雅黑" panose="020B0503020204020204" pitchFamily="34" charset="-122"/>
              </a:rPr>
              <a:t>   稳健性检验</a:t>
            </a:r>
          </a:p>
        </p:txBody>
      </p:sp>
      <p:sp>
        <p:nvSpPr>
          <p:cNvPr id="53" name="任意多边形 52"/>
          <p:cNvSpPr/>
          <p:nvPr/>
        </p:nvSpPr>
        <p:spPr>
          <a:xfrm>
            <a:off x="7649660" y="3819415"/>
            <a:ext cx="2578666" cy="539353"/>
          </a:xfrm>
          <a:custGeom>
            <a:avLst/>
            <a:gdLst>
              <a:gd name="connsiteX0" fmla="*/ 0 w 2463662"/>
              <a:gd name="connsiteY0" fmla="*/ 0 h 1478645"/>
              <a:gd name="connsiteX1" fmla="*/ 877819 w 2463662"/>
              <a:gd name="connsiteY1" fmla="*/ 0 h 1478645"/>
              <a:gd name="connsiteX2" fmla="*/ 877819 w 2463662"/>
              <a:gd name="connsiteY2" fmla="*/ 1105159 h 1478645"/>
              <a:gd name="connsiteX3" fmla="*/ 2463662 w 2463662"/>
              <a:gd name="connsiteY3" fmla="*/ 1105159 h 1478645"/>
              <a:gd name="connsiteX4" fmla="*/ 2463662 w 2463662"/>
              <a:gd name="connsiteY4" fmla="*/ 1478645 h 1478645"/>
              <a:gd name="connsiteX5" fmla="*/ 0 w 2463662"/>
              <a:gd name="connsiteY5" fmla="*/ 1478645 h 1478645"/>
              <a:gd name="connsiteX6" fmla="*/ 0 w 2463662"/>
              <a:gd name="connsiteY6" fmla="*/ 0 h 1478645"/>
              <a:gd name="connsiteX0-1" fmla="*/ 877819 w 2463662"/>
              <a:gd name="connsiteY0-2" fmla="*/ 1105159 h 1478645"/>
              <a:gd name="connsiteX1-3" fmla="*/ 2463662 w 2463662"/>
              <a:gd name="connsiteY1-4" fmla="*/ 1105159 h 1478645"/>
              <a:gd name="connsiteX2-5" fmla="*/ 2463662 w 2463662"/>
              <a:gd name="connsiteY2-6" fmla="*/ 1478645 h 1478645"/>
              <a:gd name="connsiteX3-7" fmla="*/ 0 w 2463662"/>
              <a:gd name="connsiteY3-8" fmla="*/ 1478645 h 1478645"/>
              <a:gd name="connsiteX4-9" fmla="*/ 0 w 2463662"/>
              <a:gd name="connsiteY4-10" fmla="*/ 0 h 1478645"/>
              <a:gd name="connsiteX5-11" fmla="*/ 877819 w 2463662"/>
              <a:gd name="connsiteY5-12" fmla="*/ 0 h 1478645"/>
              <a:gd name="connsiteX6-13" fmla="*/ 969259 w 2463662"/>
              <a:gd name="connsiteY6-14" fmla="*/ 1196599 h 1478645"/>
              <a:gd name="connsiteX0-15" fmla="*/ 877819 w 2463662"/>
              <a:gd name="connsiteY0-16" fmla="*/ 1105159 h 1478645"/>
              <a:gd name="connsiteX1-17" fmla="*/ 2463662 w 2463662"/>
              <a:gd name="connsiteY1-18" fmla="*/ 1105159 h 1478645"/>
              <a:gd name="connsiteX2-19" fmla="*/ 2463662 w 2463662"/>
              <a:gd name="connsiteY2-20" fmla="*/ 1478645 h 1478645"/>
              <a:gd name="connsiteX3-21" fmla="*/ 0 w 2463662"/>
              <a:gd name="connsiteY3-22" fmla="*/ 1478645 h 1478645"/>
              <a:gd name="connsiteX4-23" fmla="*/ 0 w 2463662"/>
              <a:gd name="connsiteY4-24" fmla="*/ 0 h 1478645"/>
              <a:gd name="connsiteX5-25" fmla="*/ 877819 w 2463662"/>
              <a:gd name="connsiteY5-26" fmla="*/ 0 h 1478645"/>
              <a:gd name="connsiteX0-27" fmla="*/ 2463662 w 2463662"/>
              <a:gd name="connsiteY0-28" fmla="*/ 1105159 h 1478645"/>
              <a:gd name="connsiteX1-29" fmla="*/ 2463662 w 2463662"/>
              <a:gd name="connsiteY1-30" fmla="*/ 1478645 h 1478645"/>
              <a:gd name="connsiteX2-31" fmla="*/ 0 w 2463662"/>
              <a:gd name="connsiteY2-32" fmla="*/ 1478645 h 1478645"/>
              <a:gd name="connsiteX3-33" fmla="*/ 0 w 2463662"/>
              <a:gd name="connsiteY3-34" fmla="*/ 0 h 1478645"/>
              <a:gd name="connsiteX4-35" fmla="*/ 877819 w 2463662"/>
              <a:gd name="connsiteY4-36" fmla="*/ 0 h 1478645"/>
              <a:gd name="connsiteX0-37" fmla="*/ 2463662 w 2463662"/>
              <a:gd name="connsiteY0-38" fmla="*/ 1105159 h 1478645"/>
              <a:gd name="connsiteX1-39" fmla="*/ 2463662 w 2463662"/>
              <a:gd name="connsiteY1-40" fmla="*/ 1478645 h 1478645"/>
              <a:gd name="connsiteX2-41" fmla="*/ 0 w 2463662"/>
              <a:gd name="connsiteY2-42" fmla="*/ 1478645 h 1478645"/>
              <a:gd name="connsiteX3-43" fmla="*/ 0 w 2463662"/>
              <a:gd name="connsiteY3-44" fmla="*/ 0 h 1478645"/>
              <a:gd name="connsiteX0-45" fmla="*/ 2463662 w 2463662"/>
              <a:gd name="connsiteY0-46" fmla="*/ 0 h 373486"/>
              <a:gd name="connsiteX1-47" fmla="*/ 2463662 w 2463662"/>
              <a:gd name="connsiteY1-48" fmla="*/ 373486 h 373486"/>
              <a:gd name="connsiteX2-49" fmla="*/ 0 w 2463662"/>
              <a:gd name="connsiteY2-50" fmla="*/ 373486 h 373486"/>
            </a:gdLst>
            <a:ahLst/>
            <a:cxnLst>
              <a:cxn ang="0">
                <a:pos x="connsiteX0-1" y="connsiteY0-2"/>
              </a:cxn>
              <a:cxn ang="0">
                <a:pos x="connsiteX1-3" y="connsiteY1-4"/>
              </a:cxn>
              <a:cxn ang="0">
                <a:pos x="connsiteX2-5" y="connsiteY2-6"/>
              </a:cxn>
            </a:cxnLst>
            <a:rect l="l" t="t" r="r" b="b"/>
            <a:pathLst>
              <a:path w="2463662" h="373486">
                <a:moveTo>
                  <a:pt x="2463662" y="0"/>
                </a:moveTo>
                <a:lnTo>
                  <a:pt x="2463662" y="373486"/>
                </a:lnTo>
                <a:lnTo>
                  <a:pt x="0" y="373486"/>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矩形 1"/>
          <p:cNvSpPr/>
          <p:nvPr/>
        </p:nvSpPr>
        <p:spPr>
          <a:xfrm>
            <a:off x="6516320" y="4876523"/>
            <a:ext cx="3712007" cy="539353"/>
          </a:xfrm>
          <a:prstGeom prst="rect">
            <a:avLst/>
          </a:prstGeom>
          <a:solidFill>
            <a:srgbClr val="F6F6F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64"/>
          <p:cNvSpPr txBox="1"/>
          <p:nvPr/>
        </p:nvSpPr>
        <p:spPr>
          <a:xfrm>
            <a:off x="6516370" y="4902200"/>
            <a:ext cx="3712210" cy="460375"/>
          </a:xfrm>
          <a:prstGeom prst="rect">
            <a:avLst/>
          </a:prstGeom>
          <a:noFill/>
        </p:spPr>
        <p:txBody>
          <a:bodyPr wrap="square" rtlCol="0">
            <a:spAutoFit/>
          </a:bodyPr>
          <a:lstStyle>
            <a:defPPr>
              <a:defRPr lang="zh-CN"/>
            </a:defPPr>
            <a:lvl1pPr>
              <a:defRPr sz="1800">
                <a:solidFill>
                  <a:schemeClr val="tx1">
                    <a:lumMod val="75000"/>
                    <a:lumOff val="25000"/>
                  </a:schemeClr>
                </a:solidFill>
              </a:defRPr>
            </a:lvl1pPr>
          </a:lstStyle>
          <a:p>
            <a:pPr fontAlgn="ctr"/>
            <a:r>
              <a:rPr lang="en-US" altLang="zh-CN" dirty="0">
                <a:latin typeface="微软雅黑" panose="020B0503020204020204" pitchFamily="34" charset="-122"/>
                <a:ea typeface="微软雅黑" panose="020B0503020204020204" pitchFamily="34" charset="-122"/>
              </a:rPr>
              <a:t>PART 04     </a:t>
            </a:r>
            <a:r>
              <a:rPr lang="zh-CN" altLang="en-US" sz="2400" b="1" dirty="0">
                <a:latin typeface="微软雅黑" panose="020B0503020204020204" pitchFamily="34" charset="-122"/>
                <a:ea typeface="微软雅黑" panose="020B0503020204020204" pitchFamily="34" charset="-122"/>
              </a:rPr>
              <a:t>       结论</a:t>
            </a:r>
          </a:p>
        </p:txBody>
      </p:sp>
      <p:sp>
        <p:nvSpPr>
          <p:cNvPr id="5" name="任意多边形 4"/>
          <p:cNvSpPr/>
          <p:nvPr/>
        </p:nvSpPr>
        <p:spPr>
          <a:xfrm>
            <a:off x="7649660" y="4892565"/>
            <a:ext cx="2578666" cy="539353"/>
          </a:xfrm>
          <a:custGeom>
            <a:avLst/>
            <a:gdLst>
              <a:gd name="connsiteX0" fmla="*/ 0 w 2463662"/>
              <a:gd name="connsiteY0" fmla="*/ 0 h 1478645"/>
              <a:gd name="connsiteX1" fmla="*/ 877819 w 2463662"/>
              <a:gd name="connsiteY1" fmla="*/ 0 h 1478645"/>
              <a:gd name="connsiteX2" fmla="*/ 877819 w 2463662"/>
              <a:gd name="connsiteY2" fmla="*/ 1105159 h 1478645"/>
              <a:gd name="connsiteX3" fmla="*/ 2463662 w 2463662"/>
              <a:gd name="connsiteY3" fmla="*/ 1105159 h 1478645"/>
              <a:gd name="connsiteX4" fmla="*/ 2463662 w 2463662"/>
              <a:gd name="connsiteY4" fmla="*/ 1478645 h 1478645"/>
              <a:gd name="connsiteX5" fmla="*/ 0 w 2463662"/>
              <a:gd name="connsiteY5" fmla="*/ 1478645 h 1478645"/>
              <a:gd name="connsiteX6" fmla="*/ 0 w 2463662"/>
              <a:gd name="connsiteY6" fmla="*/ 0 h 1478645"/>
              <a:gd name="connsiteX0-1" fmla="*/ 877819 w 2463662"/>
              <a:gd name="connsiteY0-2" fmla="*/ 1105159 h 1478645"/>
              <a:gd name="connsiteX1-3" fmla="*/ 2463662 w 2463662"/>
              <a:gd name="connsiteY1-4" fmla="*/ 1105159 h 1478645"/>
              <a:gd name="connsiteX2-5" fmla="*/ 2463662 w 2463662"/>
              <a:gd name="connsiteY2-6" fmla="*/ 1478645 h 1478645"/>
              <a:gd name="connsiteX3-7" fmla="*/ 0 w 2463662"/>
              <a:gd name="connsiteY3-8" fmla="*/ 1478645 h 1478645"/>
              <a:gd name="connsiteX4-9" fmla="*/ 0 w 2463662"/>
              <a:gd name="connsiteY4-10" fmla="*/ 0 h 1478645"/>
              <a:gd name="connsiteX5-11" fmla="*/ 877819 w 2463662"/>
              <a:gd name="connsiteY5-12" fmla="*/ 0 h 1478645"/>
              <a:gd name="connsiteX6-13" fmla="*/ 969259 w 2463662"/>
              <a:gd name="connsiteY6-14" fmla="*/ 1196599 h 1478645"/>
              <a:gd name="connsiteX0-15" fmla="*/ 877819 w 2463662"/>
              <a:gd name="connsiteY0-16" fmla="*/ 1105159 h 1478645"/>
              <a:gd name="connsiteX1-17" fmla="*/ 2463662 w 2463662"/>
              <a:gd name="connsiteY1-18" fmla="*/ 1105159 h 1478645"/>
              <a:gd name="connsiteX2-19" fmla="*/ 2463662 w 2463662"/>
              <a:gd name="connsiteY2-20" fmla="*/ 1478645 h 1478645"/>
              <a:gd name="connsiteX3-21" fmla="*/ 0 w 2463662"/>
              <a:gd name="connsiteY3-22" fmla="*/ 1478645 h 1478645"/>
              <a:gd name="connsiteX4-23" fmla="*/ 0 w 2463662"/>
              <a:gd name="connsiteY4-24" fmla="*/ 0 h 1478645"/>
              <a:gd name="connsiteX5-25" fmla="*/ 877819 w 2463662"/>
              <a:gd name="connsiteY5-26" fmla="*/ 0 h 1478645"/>
              <a:gd name="connsiteX0-27" fmla="*/ 2463662 w 2463662"/>
              <a:gd name="connsiteY0-28" fmla="*/ 1105159 h 1478645"/>
              <a:gd name="connsiteX1-29" fmla="*/ 2463662 w 2463662"/>
              <a:gd name="connsiteY1-30" fmla="*/ 1478645 h 1478645"/>
              <a:gd name="connsiteX2-31" fmla="*/ 0 w 2463662"/>
              <a:gd name="connsiteY2-32" fmla="*/ 1478645 h 1478645"/>
              <a:gd name="connsiteX3-33" fmla="*/ 0 w 2463662"/>
              <a:gd name="connsiteY3-34" fmla="*/ 0 h 1478645"/>
              <a:gd name="connsiteX4-35" fmla="*/ 877819 w 2463662"/>
              <a:gd name="connsiteY4-36" fmla="*/ 0 h 1478645"/>
              <a:gd name="connsiteX0-37" fmla="*/ 2463662 w 2463662"/>
              <a:gd name="connsiteY0-38" fmla="*/ 1105159 h 1478645"/>
              <a:gd name="connsiteX1-39" fmla="*/ 2463662 w 2463662"/>
              <a:gd name="connsiteY1-40" fmla="*/ 1478645 h 1478645"/>
              <a:gd name="connsiteX2-41" fmla="*/ 0 w 2463662"/>
              <a:gd name="connsiteY2-42" fmla="*/ 1478645 h 1478645"/>
              <a:gd name="connsiteX3-43" fmla="*/ 0 w 2463662"/>
              <a:gd name="connsiteY3-44" fmla="*/ 0 h 1478645"/>
              <a:gd name="connsiteX0-45" fmla="*/ 2463662 w 2463662"/>
              <a:gd name="connsiteY0-46" fmla="*/ 0 h 373486"/>
              <a:gd name="connsiteX1-47" fmla="*/ 2463662 w 2463662"/>
              <a:gd name="connsiteY1-48" fmla="*/ 373486 h 373486"/>
              <a:gd name="connsiteX2-49" fmla="*/ 0 w 2463662"/>
              <a:gd name="connsiteY2-50" fmla="*/ 373486 h 373486"/>
            </a:gdLst>
            <a:ahLst/>
            <a:cxnLst>
              <a:cxn ang="0">
                <a:pos x="connsiteX0-1" y="connsiteY0-2"/>
              </a:cxn>
              <a:cxn ang="0">
                <a:pos x="connsiteX1-3" y="connsiteY1-4"/>
              </a:cxn>
              <a:cxn ang="0">
                <a:pos x="connsiteX2-5" y="connsiteY2-6"/>
              </a:cxn>
            </a:cxnLst>
            <a:rect l="l" t="t" r="r" b="b"/>
            <a:pathLst>
              <a:path w="2463662" h="373486">
                <a:moveTo>
                  <a:pt x="2463662" y="0"/>
                </a:moveTo>
                <a:lnTo>
                  <a:pt x="2463662" y="373486"/>
                </a:lnTo>
                <a:lnTo>
                  <a:pt x="0" y="373486"/>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
          <p:cNvSpPr>
            <a:spLocks noChangeArrowheads="1"/>
          </p:cNvSpPr>
          <p:nvPr/>
        </p:nvSpPr>
        <p:spPr bwMode="auto">
          <a:xfrm>
            <a:off x="1073958" y="224898"/>
            <a:ext cx="458470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eaLnBrk="1" hangingPunct="1">
              <a:spcBef>
                <a:spcPct val="0"/>
              </a:spcBef>
              <a:buFont typeface="Arial" panose="020B0604020202020204" pitchFamily="34" charset="0"/>
              <a:buNone/>
            </a:pPr>
            <a:r>
              <a:rPr lang="en-US" altLang="zh-CN"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2.</a:t>
            </a:r>
            <a:r>
              <a:rPr lang="zh-CN" altLang="en-US"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转移效应还是创造效应</a:t>
            </a:r>
          </a:p>
        </p:txBody>
      </p:sp>
      <p:sp>
        <p:nvSpPr>
          <p:cNvPr id="38" name="矩形 37"/>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511290" y="1179830"/>
            <a:ext cx="4627880" cy="4707890"/>
          </a:xfrm>
          <a:prstGeom prst="rect">
            <a:avLst/>
          </a:prstGeom>
          <a:noFill/>
        </p:spPr>
        <p:txBody>
          <a:bodyPr wrap="square" rtlCol="0">
            <a:spAutoFit/>
          </a:bodyPr>
          <a:lstStyle/>
          <a:p>
            <a:pPr indent="457200" fontAlgn="auto"/>
            <a:r>
              <a:rPr lang="zh-CN" altLang="en-US" sz="2000" dirty="0"/>
              <a:t>它可能仅仅是将经济活动从一个地方转移到另外一个地方 ，并没有导致经济总量的增加。</a:t>
            </a:r>
          </a:p>
          <a:p>
            <a:pPr indent="457200" fontAlgn="auto"/>
            <a:r>
              <a:rPr lang="zh-CN" altLang="en-US" sz="2000" dirty="0"/>
              <a:t>出口加工区成立以后，其他城市尤其是周围城市的企业移到了出口加工区所在城市，前面的估计结果中可能也包括了这种企业的空间转移效应。</a:t>
            </a:r>
          </a:p>
          <a:p>
            <a:pPr indent="457200" fontAlgn="auto"/>
            <a:r>
              <a:rPr lang="zh-CN" altLang="en-US" sz="2000" dirty="0"/>
              <a:t>为了排除这一因素的干扰，表 6 中只用了那些在出口加工区成立之前就已经成立的企业样本进行回归。这样，就排除了从其他城市因为出口加工区而转移过来的企业。</a:t>
            </a:r>
          </a:p>
          <a:p>
            <a:pPr indent="457200" fontAlgn="auto"/>
            <a:r>
              <a:rPr lang="zh-CN" altLang="en-US" sz="2000" dirty="0"/>
              <a:t>结果仍然同表 3 中的第（5）、（6）和（7）列高度接近，这表明我们估计出来的效应是创造效应而非转移效应。</a:t>
            </a:r>
          </a:p>
        </p:txBody>
      </p:sp>
      <p:pic>
        <p:nvPicPr>
          <p:cNvPr id="2" name="图片 1"/>
          <p:cNvPicPr>
            <a:picLocks noChangeAspect="1"/>
          </p:cNvPicPr>
          <p:nvPr/>
        </p:nvPicPr>
        <p:blipFill>
          <a:blip r:embed="rId3"/>
          <a:stretch>
            <a:fillRect/>
          </a:stretch>
        </p:blipFill>
        <p:spPr>
          <a:xfrm>
            <a:off x="1073785" y="1179830"/>
            <a:ext cx="4006215" cy="47955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bldLst>
      <p:bldP spid="3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
          <p:cNvSpPr>
            <a:spLocks noChangeArrowheads="1"/>
          </p:cNvSpPr>
          <p:nvPr/>
        </p:nvSpPr>
        <p:spPr bwMode="auto">
          <a:xfrm>
            <a:off x="1073958" y="224898"/>
            <a:ext cx="417830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eaLnBrk="1" hangingPunct="1">
              <a:spcBef>
                <a:spcPct val="0"/>
              </a:spcBef>
              <a:buFont typeface="Arial" panose="020B0604020202020204" pitchFamily="34" charset="0"/>
              <a:buNone/>
            </a:pPr>
            <a:r>
              <a:rPr lang="en-US"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3.主导产业的精确匹配</a:t>
            </a:r>
          </a:p>
        </p:txBody>
      </p:sp>
      <p:sp>
        <p:nvSpPr>
          <p:cNvPr id="38" name="矩形 37"/>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97865" y="1578610"/>
            <a:ext cx="4572000" cy="3784600"/>
          </a:xfrm>
          <a:prstGeom prst="rect">
            <a:avLst/>
          </a:prstGeom>
          <a:noFill/>
        </p:spPr>
        <p:txBody>
          <a:bodyPr wrap="square" rtlCol="0">
            <a:spAutoFit/>
          </a:bodyPr>
          <a:lstStyle/>
          <a:p>
            <a:pPr indent="457200" fontAlgn="auto"/>
            <a:r>
              <a:rPr lang="zh-CN" altLang="en-US" sz="2000"/>
              <a:t>“主导产业”匹配中存在的某些不准确性。例如，在表 2所述的三类匹配中，只有第一类完全根据国家统计局标准对主导产业进行匹配，而其他两类匹配的精确性可能会受到质疑。</a:t>
            </a:r>
          </a:p>
          <a:p>
            <a:pPr indent="457200" fontAlgn="auto"/>
            <a:r>
              <a:rPr lang="zh-CN" altLang="en-US" sz="2000"/>
              <a:t>在表3的基础上，只保留了按 j 中的第一类方法进行精确匹配的样本。如表7所示，回归结果与全样本时保持一致。说明我们之前对“主导产业”的另两类匹配并不会对回归结果造成较大的影响，从一个侧面表明本文对“主导产业”的度量是比较准确的。</a:t>
            </a:r>
          </a:p>
        </p:txBody>
      </p:sp>
      <p:pic>
        <p:nvPicPr>
          <p:cNvPr id="2" name="图片 1"/>
          <p:cNvPicPr>
            <a:picLocks noChangeAspect="1"/>
          </p:cNvPicPr>
          <p:nvPr/>
        </p:nvPicPr>
        <p:blipFill>
          <a:blip r:embed="rId3"/>
          <a:stretch>
            <a:fillRect/>
          </a:stretch>
        </p:blipFill>
        <p:spPr>
          <a:xfrm>
            <a:off x="6686550" y="1083945"/>
            <a:ext cx="4269740" cy="477393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
          <p:cNvSpPr>
            <a:spLocks noChangeArrowheads="1"/>
          </p:cNvSpPr>
          <p:nvPr/>
        </p:nvSpPr>
        <p:spPr bwMode="auto">
          <a:xfrm>
            <a:off x="1073958" y="224898"/>
            <a:ext cx="499110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eaLnBrk="1" hangingPunct="1">
              <a:spcBef>
                <a:spcPct val="0"/>
              </a:spcBef>
              <a:buFont typeface="Arial" panose="020B0604020202020204" pitchFamily="34" charset="0"/>
              <a:buNone/>
            </a:pPr>
            <a:r>
              <a:rPr lang="en-US" altLang="zh-CN"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4.</a:t>
            </a:r>
            <a:r>
              <a:rPr lang="zh-CN" altLang="en-US"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考虑城市领导人治理能力</a:t>
            </a:r>
          </a:p>
        </p:txBody>
      </p:sp>
      <p:sp>
        <p:nvSpPr>
          <p:cNvPr id="38" name="矩形 37"/>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511290" y="914400"/>
            <a:ext cx="4627880" cy="5323205"/>
          </a:xfrm>
          <a:prstGeom prst="rect">
            <a:avLst/>
          </a:prstGeom>
          <a:noFill/>
        </p:spPr>
        <p:txBody>
          <a:bodyPr wrap="square" rtlCol="0">
            <a:spAutoFit/>
          </a:bodyPr>
          <a:lstStyle/>
          <a:p>
            <a:pPr indent="457200" fontAlgn="auto"/>
            <a:r>
              <a:rPr lang="zh-CN" altLang="en-US" sz="2000"/>
              <a:t>领导人治理能力比较高的城市，更有可能选择将有比较优势的产业定位为“主导产业”，因为他们发现遵循比较优势更能促进出口增长，遗漏领导人治理能力可能导致产业政策遵循比较优势的效果被高估。</a:t>
            </a:r>
          </a:p>
          <a:p>
            <a:pPr indent="457200" fontAlgn="auto"/>
            <a:r>
              <a:rPr lang="zh-CN" altLang="en-US" sz="2000"/>
              <a:t>考虑到城市领导人的治理能力可能在逐年提高，如果城市的治理能力不随时间改变的话，企业固定效应的模型实质上已经控制了各个城市的治理能力。</a:t>
            </a:r>
          </a:p>
          <a:p>
            <a:pPr indent="457200" fontAlgn="auto"/>
            <a:r>
              <a:rPr lang="zh-CN" altLang="en-US" sz="2000"/>
              <a:t>只用那些出口加工区“主导产业”的选择是与该城市不同行业比较优势不相关的样本，这就类似于在成立出口加工区时，该城市“随机”地选择了某些行业作为“主导产业”。（</a:t>
            </a:r>
            <a:r>
              <a:rPr lang="en-US" altLang="zh-CN" sz="2000"/>
              <a:t>P</a:t>
            </a:r>
            <a:r>
              <a:rPr lang="zh-CN" altLang="en-US" sz="2000"/>
              <a:t>和</a:t>
            </a:r>
            <a:r>
              <a:rPr lang="en-US" altLang="zh-CN" sz="2000"/>
              <a:t>Q</a:t>
            </a:r>
            <a:r>
              <a:rPr lang="zh-CN" altLang="en-US" sz="2000"/>
              <a:t>简单相关系数</a:t>
            </a:r>
            <a:r>
              <a:rPr lang="en-US" altLang="zh-CN" sz="2000"/>
              <a:t>p</a:t>
            </a:r>
            <a:r>
              <a:rPr lang="zh-CN" altLang="en-US" sz="2000"/>
              <a:t>值大于</a:t>
            </a:r>
            <a:r>
              <a:rPr lang="en-US" altLang="zh-CN" sz="2000"/>
              <a:t>10%</a:t>
            </a:r>
            <a:r>
              <a:rPr lang="zh-CN" altLang="en-US" sz="2000"/>
              <a:t>）</a:t>
            </a:r>
          </a:p>
          <a:p>
            <a:pPr indent="457200" fontAlgn="auto"/>
            <a:r>
              <a:rPr lang="zh-CN" altLang="en-US" sz="2000"/>
              <a:t>结果仍然支持我们上面的结论。</a:t>
            </a:r>
          </a:p>
        </p:txBody>
      </p:sp>
      <p:pic>
        <p:nvPicPr>
          <p:cNvPr id="3" name="图片 2"/>
          <p:cNvPicPr>
            <a:picLocks noChangeAspect="1"/>
          </p:cNvPicPr>
          <p:nvPr/>
        </p:nvPicPr>
        <p:blipFill>
          <a:blip r:embed="rId3"/>
          <a:stretch>
            <a:fillRect/>
          </a:stretch>
        </p:blipFill>
        <p:spPr>
          <a:xfrm>
            <a:off x="697865" y="1229360"/>
            <a:ext cx="5255260" cy="43999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
          <p:cNvSpPr>
            <a:spLocks noChangeArrowheads="1"/>
          </p:cNvSpPr>
          <p:nvPr/>
        </p:nvSpPr>
        <p:spPr bwMode="auto">
          <a:xfrm>
            <a:off x="1073958" y="224898"/>
            <a:ext cx="377190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eaLnBrk="1" hangingPunct="1">
              <a:spcBef>
                <a:spcPct val="0"/>
              </a:spcBef>
              <a:buFont typeface="Arial" panose="020B0604020202020204" pitchFamily="34" charset="0"/>
              <a:buNone/>
            </a:pPr>
            <a:r>
              <a:rPr lang="en-US"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5.高出口密集度样本</a:t>
            </a:r>
          </a:p>
        </p:txBody>
      </p:sp>
      <p:sp>
        <p:nvSpPr>
          <p:cNvPr id="38" name="矩形 37"/>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97865" y="1578610"/>
            <a:ext cx="4572000" cy="4707890"/>
          </a:xfrm>
          <a:prstGeom prst="rect">
            <a:avLst/>
          </a:prstGeom>
          <a:noFill/>
        </p:spPr>
        <p:txBody>
          <a:bodyPr wrap="square" rtlCol="0">
            <a:spAutoFit/>
          </a:bodyPr>
          <a:lstStyle/>
          <a:p>
            <a:pPr indent="457200" fontAlgn="auto"/>
            <a:r>
              <a:rPr lang="zh-CN" altLang="en-US" sz="2000"/>
              <a:t>出口加工区的出口鼓励政策能同时惠及属于“主导产业”的区内与区外企业。</a:t>
            </a:r>
          </a:p>
          <a:p>
            <a:pPr indent="457200" fontAlgn="auto"/>
            <a:r>
              <a:rPr lang="zh-CN" altLang="en-US" sz="2000"/>
              <a:t>相对而言，我们可能更关注出口鼓励政策对区内企业出口的促进作用。然而，一个潜在的困难是，我们无法从企业地址等可得的信息获知其是否位于出口加工区内。</a:t>
            </a:r>
          </a:p>
          <a:p>
            <a:pPr indent="457200" fontAlgn="auto"/>
            <a:r>
              <a:rPr lang="zh-CN" altLang="en-US" sz="2000"/>
              <a:t>出口加工区对那些出口密集度比较高的企业更有吸引力，因而出口密集度高的企业就更有可能位于出口加工区内。保留那年均出口密集度高于所在城市三位数行业内企业平均出口密集度的样本。</a:t>
            </a:r>
          </a:p>
          <a:p>
            <a:pPr indent="457200" fontAlgn="auto"/>
            <a:r>
              <a:rPr lang="zh-CN" altLang="en-US" sz="2000"/>
              <a:t>结果如表 9 所示，我们的基本结论仍然成立。</a:t>
            </a:r>
          </a:p>
        </p:txBody>
      </p:sp>
      <p:pic>
        <p:nvPicPr>
          <p:cNvPr id="3" name="图片 2"/>
          <p:cNvPicPr>
            <a:picLocks noChangeAspect="1"/>
          </p:cNvPicPr>
          <p:nvPr/>
        </p:nvPicPr>
        <p:blipFill>
          <a:blip r:embed="rId3"/>
          <a:stretch>
            <a:fillRect/>
          </a:stretch>
        </p:blipFill>
        <p:spPr>
          <a:xfrm>
            <a:off x="5603875" y="1663065"/>
            <a:ext cx="5782945" cy="41821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
          <p:cNvSpPr>
            <a:spLocks noChangeArrowheads="1"/>
          </p:cNvSpPr>
          <p:nvPr/>
        </p:nvSpPr>
        <p:spPr bwMode="auto">
          <a:xfrm>
            <a:off x="1073958" y="224898"/>
            <a:ext cx="499110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eaLnBrk="1" hangingPunct="1">
              <a:spcBef>
                <a:spcPct val="0"/>
              </a:spcBef>
              <a:buFont typeface="Arial" panose="020B0604020202020204" pitchFamily="34" charset="0"/>
              <a:buNone/>
            </a:pPr>
            <a:r>
              <a:rPr lang="en-US" b="1" dirty="0">
                <a:solidFill>
                  <a:schemeClr val="tx1">
                    <a:lumMod val="65000"/>
                    <a:lumOff val="35000"/>
                  </a:schemeClr>
                </a:solidFill>
                <a:latin typeface="Arial" panose="020B0604020202020204" pitchFamily="34" charset="0"/>
                <a:cs typeface="Arial" panose="020B0604020202020204" pitchFamily="34" charset="0"/>
                <a:sym typeface="Impact" panose="020B0806030902050204" pitchFamily="34" charset="0"/>
              </a:rPr>
              <a:t>6.进一步控制企业其他特征</a:t>
            </a:r>
          </a:p>
        </p:txBody>
      </p:sp>
      <p:sp>
        <p:nvSpPr>
          <p:cNvPr id="38" name="矩形 37"/>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511290" y="1844040"/>
            <a:ext cx="4627880" cy="3169285"/>
          </a:xfrm>
          <a:prstGeom prst="rect">
            <a:avLst/>
          </a:prstGeom>
          <a:noFill/>
        </p:spPr>
        <p:txBody>
          <a:bodyPr wrap="square" rtlCol="0">
            <a:spAutoFit/>
          </a:bodyPr>
          <a:lstStyle/>
          <a:p>
            <a:pPr indent="457200" fontAlgn="auto"/>
            <a:r>
              <a:rPr lang="zh-CN" altLang="en-US" sz="2000"/>
              <a:t>企业的投资与研发会影响企业的出口表现，在表 10 中我们控制了企业当年的投资额，企业当年是否有研发投入虚拟变量。</a:t>
            </a:r>
          </a:p>
          <a:p>
            <a:pPr indent="457200" fontAlgn="auto"/>
            <a:r>
              <a:rPr lang="zh-CN" altLang="en-US" sz="2000"/>
              <a:t>企业当年的投资额为固定资产原值与上年固定资产原值之差，们用企业非缺失年份的研发额的平均值来补齐缺失年份数据。</a:t>
            </a:r>
          </a:p>
          <a:p>
            <a:pPr indent="457200" fontAlgn="auto"/>
            <a:r>
              <a:rPr lang="zh-CN" altLang="en-US" sz="2000"/>
              <a:t>结果表明投资支出与是否研发不会影响本文的结论。</a:t>
            </a:r>
            <a:endParaRPr lang="en-US" altLang="zh-CN" sz="2000"/>
          </a:p>
        </p:txBody>
      </p:sp>
      <p:pic>
        <p:nvPicPr>
          <p:cNvPr id="2" name="图片 1"/>
          <p:cNvPicPr>
            <a:picLocks noChangeAspect="1"/>
          </p:cNvPicPr>
          <p:nvPr/>
        </p:nvPicPr>
        <p:blipFill>
          <a:blip r:embed="rId3"/>
          <a:stretch>
            <a:fillRect/>
          </a:stretch>
        </p:blipFill>
        <p:spPr>
          <a:xfrm>
            <a:off x="697865" y="1435100"/>
            <a:ext cx="5367020" cy="43243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5394960" y="3807390"/>
            <a:ext cx="1402080" cy="829945"/>
          </a:xfrm>
          <a:prstGeom prst="rect">
            <a:avLst/>
          </a:prstGeom>
          <a:noFill/>
        </p:spPr>
        <p:txBody>
          <a:bodyPr vert="horz" wrap="none" rtlCol="0" anchor="ctr">
            <a:spAutoFit/>
          </a:bodyPr>
          <a:lstStyle/>
          <a:p>
            <a:pPr algn="ctr"/>
            <a:r>
              <a:rPr lang="zh-CN" altLang="en-US" sz="4800" b="1" dirty="0">
                <a:latin typeface="微软雅黑" panose="020B0503020204020204" pitchFamily="34" charset="-122"/>
                <a:ea typeface="微软雅黑" panose="020B0503020204020204" pitchFamily="34" charset="-122"/>
                <a:sym typeface="+mn-ea"/>
              </a:rPr>
              <a:t>结论</a:t>
            </a:r>
            <a:endParaRPr lang="zh-CN" altLang="en-US" sz="4800" b="1" dirty="0">
              <a:solidFill>
                <a:schemeClr val="tx1">
                  <a:lumMod val="75000"/>
                  <a:lumOff val="25000"/>
                </a:schemeClr>
              </a:solidFill>
            </a:endParaRPr>
          </a:p>
        </p:txBody>
      </p:sp>
      <p:grpSp>
        <p:nvGrpSpPr>
          <p:cNvPr id="8" name="组合 7"/>
          <p:cNvGrpSpPr/>
          <p:nvPr/>
        </p:nvGrpSpPr>
        <p:grpSpPr>
          <a:xfrm>
            <a:off x="5023040" y="1569814"/>
            <a:ext cx="2498670" cy="1861185"/>
            <a:chOff x="2757770" y="2361929"/>
            <a:chExt cx="2498670" cy="1861185"/>
          </a:xfrm>
        </p:grpSpPr>
        <p:sp>
          <p:nvSpPr>
            <p:cNvPr id="11" name="TextBox 59"/>
            <p:cNvSpPr txBox="1">
              <a:spLocks noChangeArrowheads="1"/>
            </p:cNvSpPr>
            <p:nvPr/>
          </p:nvSpPr>
          <p:spPr bwMode="auto">
            <a:xfrm flipH="1">
              <a:off x="3115977" y="2361929"/>
              <a:ext cx="1782258" cy="1861185"/>
            </a:xfrm>
            <a:prstGeom prst="rect">
              <a:avLst/>
            </a:prstGeom>
            <a:noFill/>
            <a:ln>
              <a:noFill/>
            </a:ln>
          </p:spPr>
          <p:txBody>
            <a:bodyPr wrap="square"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685800">
                <a:defRPr/>
              </a:pPr>
              <a:r>
                <a:rPr lang="en-US" altLang="zh-CN" sz="11500" kern="0" dirty="0">
                  <a:solidFill>
                    <a:schemeClr val="accent4"/>
                  </a:solidFill>
                  <a:latin typeface="Impact" panose="020B0806030902050204" pitchFamily="34" charset="0"/>
                  <a:ea typeface="微软雅黑" panose="020B0503020204020204" pitchFamily="34" charset="-122"/>
                </a:rPr>
                <a:t>05</a:t>
              </a:r>
              <a:endParaRPr lang="en-US" altLang="ko-KR" sz="8800" kern="0" dirty="0">
                <a:solidFill>
                  <a:schemeClr val="accent4"/>
                </a:solidFill>
                <a:latin typeface="Impact" panose="020B0806030902050204" pitchFamily="34" charset="0"/>
                <a:ea typeface="微软雅黑" panose="020B0503020204020204" pitchFamily="34" charset="-122"/>
              </a:endParaRPr>
            </a:p>
          </p:txBody>
        </p:sp>
        <p:sp>
          <p:nvSpPr>
            <p:cNvPr id="3" name="椭圆 2"/>
            <p:cNvSpPr/>
            <p:nvPr/>
          </p:nvSpPr>
          <p:spPr>
            <a:xfrm>
              <a:off x="2787950" y="3646240"/>
              <a:ext cx="2468490" cy="327680"/>
            </a:xfrm>
            <a:prstGeom prst="ellipse">
              <a:avLst/>
            </a:prstGeom>
            <a:gradFill flip="none" rotWithShape="1">
              <a:gsLst>
                <a:gs pos="0">
                  <a:schemeClr val="tx1">
                    <a:alpha val="90000"/>
                  </a:schemeClr>
                </a:gs>
                <a:gs pos="100000">
                  <a:schemeClr val="tx1">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2757770" y="3801706"/>
              <a:ext cx="2498670" cy="387863"/>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任意多边形 38"/>
          <p:cNvSpPr/>
          <p:nvPr/>
        </p:nvSpPr>
        <p:spPr>
          <a:xfrm>
            <a:off x="5318387" y="1331543"/>
            <a:ext cx="1954610" cy="1113172"/>
          </a:xfrm>
          <a:custGeom>
            <a:avLst/>
            <a:gdLst>
              <a:gd name="connsiteX0" fmla="*/ 0 w 1845118"/>
              <a:gd name="connsiteY0" fmla="*/ 0 h 1113172"/>
              <a:gd name="connsiteX1" fmla="*/ 1845118 w 1845118"/>
              <a:gd name="connsiteY1" fmla="*/ 0 h 1113172"/>
              <a:gd name="connsiteX2" fmla="*/ 1845118 w 1845118"/>
              <a:gd name="connsiteY2" fmla="*/ 1113172 h 1113172"/>
              <a:gd name="connsiteX3" fmla="*/ 1054278 w 1845118"/>
              <a:gd name="connsiteY3" fmla="*/ 1113172 h 1113172"/>
              <a:gd name="connsiteX4" fmla="*/ 1054278 w 1845118"/>
              <a:gd name="connsiteY4" fmla="*/ 539460 h 1113172"/>
              <a:gd name="connsiteX5" fmla="*/ 0 w 1845118"/>
              <a:gd name="connsiteY5" fmla="*/ 539460 h 1113172"/>
              <a:gd name="connsiteX0-1" fmla="*/ 1054278 w 1845118"/>
              <a:gd name="connsiteY0-2" fmla="*/ 539460 h 1113172"/>
              <a:gd name="connsiteX1-3" fmla="*/ 0 w 1845118"/>
              <a:gd name="connsiteY1-4" fmla="*/ 539460 h 1113172"/>
              <a:gd name="connsiteX2-5" fmla="*/ 0 w 1845118"/>
              <a:gd name="connsiteY2-6" fmla="*/ 0 h 1113172"/>
              <a:gd name="connsiteX3-7" fmla="*/ 1845118 w 1845118"/>
              <a:gd name="connsiteY3-8" fmla="*/ 0 h 1113172"/>
              <a:gd name="connsiteX4-9" fmla="*/ 1845118 w 1845118"/>
              <a:gd name="connsiteY4-10" fmla="*/ 1113172 h 1113172"/>
              <a:gd name="connsiteX5-11" fmla="*/ 1054278 w 1845118"/>
              <a:gd name="connsiteY5-12" fmla="*/ 1113172 h 1113172"/>
              <a:gd name="connsiteX6" fmla="*/ 1145718 w 1845118"/>
              <a:gd name="connsiteY6" fmla="*/ 630900 h 1113172"/>
              <a:gd name="connsiteX0-13" fmla="*/ 1054278 w 1845118"/>
              <a:gd name="connsiteY0-14" fmla="*/ 539460 h 1113172"/>
              <a:gd name="connsiteX1-15" fmla="*/ 0 w 1845118"/>
              <a:gd name="connsiteY1-16" fmla="*/ 539460 h 1113172"/>
              <a:gd name="connsiteX2-17" fmla="*/ 0 w 1845118"/>
              <a:gd name="connsiteY2-18" fmla="*/ 0 h 1113172"/>
              <a:gd name="connsiteX3-19" fmla="*/ 1845118 w 1845118"/>
              <a:gd name="connsiteY3-20" fmla="*/ 0 h 1113172"/>
              <a:gd name="connsiteX4-21" fmla="*/ 1845118 w 1845118"/>
              <a:gd name="connsiteY4-22" fmla="*/ 1113172 h 1113172"/>
              <a:gd name="connsiteX5-23" fmla="*/ 1054278 w 1845118"/>
              <a:gd name="connsiteY5-24" fmla="*/ 1113172 h 1113172"/>
              <a:gd name="connsiteX0-25" fmla="*/ 0 w 1845118"/>
              <a:gd name="connsiteY0-26" fmla="*/ 539460 h 1113172"/>
              <a:gd name="connsiteX1-27" fmla="*/ 0 w 1845118"/>
              <a:gd name="connsiteY1-28" fmla="*/ 0 h 1113172"/>
              <a:gd name="connsiteX2-29" fmla="*/ 1845118 w 1845118"/>
              <a:gd name="connsiteY2-30" fmla="*/ 0 h 1113172"/>
              <a:gd name="connsiteX3-31" fmla="*/ 1845118 w 1845118"/>
              <a:gd name="connsiteY3-32" fmla="*/ 1113172 h 1113172"/>
              <a:gd name="connsiteX4-33" fmla="*/ 1054278 w 1845118"/>
              <a:gd name="connsiteY4-34" fmla="*/ 1113172 h 1113172"/>
              <a:gd name="connsiteX0-35" fmla="*/ 0 w 1845118"/>
              <a:gd name="connsiteY0-36" fmla="*/ 539460 h 1113172"/>
              <a:gd name="connsiteX1-37" fmla="*/ 0 w 1845118"/>
              <a:gd name="connsiteY1-38" fmla="*/ 0 h 1113172"/>
              <a:gd name="connsiteX2-39" fmla="*/ 1845118 w 1845118"/>
              <a:gd name="connsiteY2-40" fmla="*/ 0 h 1113172"/>
              <a:gd name="connsiteX3-41" fmla="*/ 1845118 w 1845118"/>
              <a:gd name="connsiteY3-42" fmla="*/ 1113172 h 1113172"/>
            </a:gdLst>
            <a:ahLst/>
            <a:cxnLst>
              <a:cxn ang="0">
                <a:pos x="connsiteX0-1" y="connsiteY0-2"/>
              </a:cxn>
              <a:cxn ang="0">
                <a:pos x="connsiteX1-3" y="connsiteY1-4"/>
              </a:cxn>
              <a:cxn ang="0">
                <a:pos x="connsiteX2-5" y="connsiteY2-6"/>
              </a:cxn>
              <a:cxn ang="0">
                <a:pos x="connsiteX3-7" y="connsiteY3-8"/>
              </a:cxn>
            </a:cxnLst>
            <a:rect l="l" t="t" r="r" b="b"/>
            <a:pathLst>
              <a:path w="1845118" h="1113172">
                <a:moveTo>
                  <a:pt x="0" y="539460"/>
                </a:moveTo>
                <a:lnTo>
                  <a:pt x="0" y="0"/>
                </a:lnTo>
                <a:lnTo>
                  <a:pt x="1845118" y="0"/>
                </a:lnTo>
                <a:lnTo>
                  <a:pt x="1845118" y="1113172"/>
                </a:lnTo>
              </a:path>
            </a:pathLst>
          </a:custGeom>
          <a:noFill/>
          <a:ln w="317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任意多边形 36"/>
          <p:cNvSpPr/>
          <p:nvPr/>
        </p:nvSpPr>
        <p:spPr>
          <a:xfrm>
            <a:off x="5023040" y="1639722"/>
            <a:ext cx="2498670" cy="1827878"/>
          </a:xfrm>
          <a:custGeom>
            <a:avLst/>
            <a:gdLst>
              <a:gd name="connsiteX0" fmla="*/ 0 w 2362498"/>
              <a:gd name="connsiteY0" fmla="*/ 0 h 1827878"/>
              <a:gd name="connsiteX1" fmla="*/ 618105 w 2362498"/>
              <a:gd name="connsiteY1" fmla="*/ 0 h 1827878"/>
              <a:gd name="connsiteX2" fmla="*/ 618105 w 2362498"/>
              <a:gd name="connsiteY2" fmla="*/ 1612423 h 1827878"/>
              <a:gd name="connsiteX3" fmla="*/ 2362498 w 2362498"/>
              <a:gd name="connsiteY3" fmla="*/ 1612423 h 1827878"/>
              <a:gd name="connsiteX4" fmla="*/ 2362498 w 2362498"/>
              <a:gd name="connsiteY4" fmla="*/ 1827878 h 1827878"/>
              <a:gd name="connsiteX5" fmla="*/ 839514 w 2362498"/>
              <a:gd name="connsiteY5" fmla="*/ 1827878 h 1827878"/>
              <a:gd name="connsiteX6" fmla="*/ 433218 w 2362498"/>
              <a:gd name="connsiteY6" fmla="*/ 1827878 h 1827878"/>
              <a:gd name="connsiteX7" fmla="*/ 433218 w 2362498"/>
              <a:gd name="connsiteY7" fmla="*/ 1826314 h 1827878"/>
              <a:gd name="connsiteX8" fmla="*/ 0 w 2362498"/>
              <a:gd name="connsiteY8" fmla="*/ 1826314 h 1827878"/>
              <a:gd name="connsiteX0-1" fmla="*/ 618105 w 2362498"/>
              <a:gd name="connsiteY0-2" fmla="*/ 1612423 h 1827878"/>
              <a:gd name="connsiteX1-3" fmla="*/ 2362498 w 2362498"/>
              <a:gd name="connsiteY1-4" fmla="*/ 1612423 h 1827878"/>
              <a:gd name="connsiteX2-5" fmla="*/ 2362498 w 2362498"/>
              <a:gd name="connsiteY2-6" fmla="*/ 1827878 h 1827878"/>
              <a:gd name="connsiteX3-7" fmla="*/ 839514 w 2362498"/>
              <a:gd name="connsiteY3-8" fmla="*/ 1827878 h 1827878"/>
              <a:gd name="connsiteX4-9" fmla="*/ 433218 w 2362498"/>
              <a:gd name="connsiteY4-10" fmla="*/ 1827878 h 1827878"/>
              <a:gd name="connsiteX5-11" fmla="*/ 433218 w 2362498"/>
              <a:gd name="connsiteY5-12" fmla="*/ 1826314 h 1827878"/>
              <a:gd name="connsiteX6-13" fmla="*/ 0 w 2362498"/>
              <a:gd name="connsiteY6-14" fmla="*/ 1826314 h 1827878"/>
              <a:gd name="connsiteX7-15" fmla="*/ 0 w 2362498"/>
              <a:gd name="connsiteY7-16" fmla="*/ 0 h 1827878"/>
              <a:gd name="connsiteX8-17" fmla="*/ 618105 w 2362498"/>
              <a:gd name="connsiteY8-18" fmla="*/ 0 h 1827878"/>
              <a:gd name="connsiteX9" fmla="*/ 709545 w 2362498"/>
              <a:gd name="connsiteY9" fmla="*/ 1703863 h 1827878"/>
              <a:gd name="connsiteX0-19" fmla="*/ 618105 w 2362498"/>
              <a:gd name="connsiteY0-20" fmla="*/ 1612423 h 1827878"/>
              <a:gd name="connsiteX1-21" fmla="*/ 2362498 w 2362498"/>
              <a:gd name="connsiteY1-22" fmla="*/ 1612423 h 1827878"/>
              <a:gd name="connsiteX2-23" fmla="*/ 2362498 w 2362498"/>
              <a:gd name="connsiteY2-24" fmla="*/ 1827878 h 1827878"/>
              <a:gd name="connsiteX3-25" fmla="*/ 839514 w 2362498"/>
              <a:gd name="connsiteY3-26" fmla="*/ 1827878 h 1827878"/>
              <a:gd name="connsiteX4-27" fmla="*/ 433218 w 2362498"/>
              <a:gd name="connsiteY4-28" fmla="*/ 1827878 h 1827878"/>
              <a:gd name="connsiteX5-29" fmla="*/ 433218 w 2362498"/>
              <a:gd name="connsiteY5-30" fmla="*/ 1826314 h 1827878"/>
              <a:gd name="connsiteX6-31" fmla="*/ 0 w 2362498"/>
              <a:gd name="connsiteY6-32" fmla="*/ 1826314 h 1827878"/>
              <a:gd name="connsiteX7-33" fmla="*/ 0 w 2362498"/>
              <a:gd name="connsiteY7-34" fmla="*/ 0 h 1827878"/>
              <a:gd name="connsiteX8-35" fmla="*/ 618105 w 2362498"/>
              <a:gd name="connsiteY8-36" fmla="*/ 0 h 1827878"/>
              <a:gd name="connsiteX0-37" fmla="*/ 2362498 w 2362498"/>
              <a:gd name="connsiteY0-38" fmla="*/ 1612423 h 1827878"/>
              <a:gd name="connsiteX1-39" fmla="*/ 2362498 w 2362498"/>
              <a:gd name="connsiteY1-40" fmla="*/ 1827878 h 1827878"/>
              <a:gd name="connsiteX2-41" fmla="*/ 839514 w 2362498"/>
              <a:gd name="connsiteY2-42" fmla="*/ 1827878 h 1827878"/>
              <a:gd name="connsiteX3-43" fmla="*/ 433218 w 2362498"/>
              <a:gd name="connsiteY3-44" fmla="*/ 1827878 h 1827878"/>
              <a:gd name="connsiteX4-45" fmla="*/ 433218 w 2362498"/>
              <a:gd name="connsiteY4-46" fmla="*/ 1826314 h 1827878"/>
              <a:gd name="connsiteX5-47" fmla="*/ 0 w 2362498"/>
              <a:gd name="connsiteY5-48" fmla="*/ 1826314 h 1827878"/>
              <a:gd name="connsiteX6-49" fmla="*/ 0 w 2362498"/>
              <a:gd name="connsiteY6-50" fmla="*/ 0 h 1827878"/>
              <a:gd name="connsiteX7-51" fmla="*/ 618105 w 2362498"/>
              <a:gd name="connsiteY7-52" fmla="*/ 0 h 18278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362498" h="1827878">
                <a:moveTo>
                  <a:pt x="2362498" y="1612423"/>
                </a:moveTo>
                <a:lnTo>
                  <a:pt x="2362498" y="1827878"/>
                </a:lnTo>
                <a:lnTo>
                  <a:pt x="839514" y="1827878"/>
                </a:lnTo>
                <a:lnTo>
                  <a:pt x="433218" y="1827878"/>
                </a:lnTo>
                <a:lnTo>
                  <a:pt x="433218" y="1826314"/>
                </a:lnTo>
                <a:lnTo>
                  <a:pt x="0" y="1826314"/>
                </a:lnTo>
                <a:lnTo>
                  <a:pt x="0" y="0"/>
                </a:lnTo>
                <a:lnTo>
                  <a:pt x="618105" y="0"/>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073785" y="1081405"/>
            <a:ext cx="9698355" cy="1198880"/>
          </a:xfrm>
          <a:prstGeom prst="rect">
            <a:avLst/>
          </a:prstGeom>
          <a:noFill/>
        </p:spPr>
        <p:txBody>
          <a:bodyPr wrap="square" rtlCol="0">
            <a:spAutoFit/>
          </a:bodyPr>
          <a:lstStyle/>
          <a:p>
            <a:pPr indent="0" fontAlgn="auto"/>
            <a:r>
              <a:rPr lang="zh-CN" altLang="en-US" sz="2400">
                <a:ln/>
                <a:solidFill>
                  <a:schemeClr val="tx1"/>
                </a:solidFill>
                <a:effectLst>
                  <a:outerShdw blurRad="38100" dist="19050" dir="2700000" algn="tl" rotWithShape="0">
                    <a:schemeClr val="dk1">
                      <a:alpha val="40000"/>
                    </a:schemeClr>
                  </a:outerShdw>
                </a:effectLst>
              </a:rPr>
              <a:t>结论：</a:t>
            </a:r>
            <a:endParaRPr lang="zh-CN" altLang="en-US" sz="2400"/>
          </a:p>
          <a:p>
            <a:pPr indent="457200" fontAlgn="auto"/>
            <a:r>
              <a:rPr lang="zh-CN" altLang="en-US" sz="2400"/>
              <a:t>出口鼓励政策仅在“主导产业”遵循当地比较优势时才显著提高企业的出口额，并且这一政策效果是逐年递增的。</a:t>
            </a:r>
          </a:p>
        </p:txBody>
      </p:sp>
      <p:sp>
        <p:nvSpPr>
          <p:cNvPr id="3" name="文本框 2"/>
          <p:cNvSpPr txBox="1"/>
          <p:nvPr/>
        </p:nvSpPr>
        <p:spPr>
          <a:xfrm>
            <a:off x="925830" y="2517775"/>
            <a:ext cx="9846310" cy="3046095"/>
          </a:xfrm>
          <a:prstGeom prst="rect">
            <a:avLst/>
          </a:prstGeom>
          <a:noFill/>
        </p:spPr>
        <p:txBody>
          <a:bodyPr wrap="square" rtlCol="0">
            <a:spAutoFit/>
          </a:bodyPr>
          <a:lstStyle/>
          <a:p>
            <a:pPr indent="0" fontAlgn="auto"/>
            <a:r>
              <a:rPr lang="zh-CN" altLang="en-US" sz="2400">
                <a:ln/>
                <a:solidFill>
                  <a:schemeClr val="tx1"/>
                </a:solidFill>
                <a:effectLst>
                  <a:outerShdw blurRad="38100" dist="19050" dir="2700000" algn="tl" rotWithShape="0">
                    <a:schemeClr val="dk1">
                      <a:alpha val="40000"/>
                    </a:schemeClr>
                  </a:outerShdw>
                </a:effectLst>
              </a:rPr>
              <a:t>理论贡献：</a:t>
            </a:r>
            <a:endParaRPr lang="zh-CN" altLang="en-US" sz="2400"/>
          </a:p>
          <a:p>
            <a:pPr indent="457200" fontAlgn="auto"/>
            <a:r>
              <a:rPr lang="en-US" altLang="zh-CN" sz="2400"/>
              <a:t>1.</a:t>
            </a:r>
            <a:r>
              <a:rPr lang="zh-CN" altLang="en-US" sz="2400"/>
              <a:t>从企业微观层面丰富了我们对产业政策效果的认识。</a:t>
            </a:r>
          </a:p>
          <a:p>
            <a:pPr indent="457200" fontAlgn="auto"/>
            <a:r>
              <a:rPr lang="en-US" altLang="zh-CN" sz="2400"/>
              <a:t>2.</a:t>
            </a:r>
            <a:r>
              <a:rPr lang="zh-CN" altLang="en-US" sz="2400"/>
              <a:t>为一国结合自身比较优势制定发展战略或产业政策的理论研究提供了新的证据。</a:t>
            </a:r>
          </a:p>
          <a:p>
            <a:pPr indent="0" fontAlgn="auto"/>
            <a:endParaRPr lang="zh-CN" altLang="en-US" sz="2400"/>
          </a:p>
          <a:p>
            <a:pPr indent="0" fontAlgn="auto"/>
            <a:r>
              <a:rPr lang="zh-CN" altLang="en-US" sz="2400">
                <a:ln/>
                <a:solidFill>
                  <a:schemeClr val="tx1"/>
                </a:solidFill>
                <a:effectLst>
                  <a:outerShdw blurRad="38100" dist="19050" dir="2700000" algn="tl" rotWithShape="0">
                    <a:schemeClr val="dk1">
                      <a:alpha val="40000"/>
                    </a:schemeClr>
                  </a:outerShdw>
                </a:effectLst>
              </a:rPr>
              <a:t>政策含义：</a:t>
            </a:r>
            <a:endParaRPr lang="zh-CN" altLang="en-US" sz="2400"/>
          </a:p>
          <a:p>
            <a:pPr indent="457200" fontAlgn="auto"/>
            <a:r>
              <a:rPr lang="zh-CN" altLang="en-US" sz="2400"/>
              <a:t>政府在制定鼓励出口的产业政策时，要利用好地方的比较优势。由此中国制造业的出口潜力就能够获得进一步挖掘，</a:t>
            </a:r>
            <a:r>
              <a:rPr lang="zh-CN" altLang="en-US" sz="2400">
                <a:sym typeface="+mn-ea"/>
              </a:rPr>
              <a:t>有效地促进增长。</a:t>
            </a:r>
            <a:endParaRPr lang="zh-CN" altLang="en-US" sz="2400"/>
          </a:p>
        </p:txBody>
      </p:sp>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nvSpPr>
        <p:spPr>
          <a:xfrm>
            <a:off x="4392305" y="1220709"/>
            <a:ext cx="3171687" cy="2069635"/>
          </a:xfrm>
          <a:custGeom>
            <a:avLst/>
            <a:gdLst>
              <a:gd name="connsiteX0" fmla="*/ 0 w 3171687"/>
              <a:gd name="connsiteY0" fmla="*/ 0 h 2069635"/>
              <a:gd name="connsiteX1" fmla="*/ 3171687 w 3171687"/>
              <a:gd name="connsiteY1" fmla="*/ 0 h 2069635"/>
              <a:gd name="connsiteX2" fmla="*/ 3171687 w 3171687"/>
              <a:gd name="connsiteY2" fmla="*/ 2069635 h 2069635"/>
              <a:gd name="connsiteX3" fmla="*/ 0 w 3171687"/>
              <a:gd name="connsiteY3" fmla="*/ 2069635 h 2069635"/>
              <a:gd name="connsiteX4" fmla="*/ 0 w 3171687"/>
              <a:gd name="connsiteY4" fmla="*/ 1810069 h 2069635"/>
              <a:gd name="connsiteX5" fmla="*/ 979903 w 3171687"/>
              <a:gd name="connsiteY5" fmla="*/ 1810069 h 2069635"/>
              <a:gd name="connsiteX6" fmla="*/ 979903 w 3171687"/>
              <a:gd name="connsiteY6" fmla="*/ 259565 h 2069635"/>
              <a:gd name="connsiteX7" fmla="*/ 0 w 3171687"/>
              <a:gd name="connsiteY7" fmla="*/ 259565 h 2069635"/>
              <a:gd name="connsiteX8" fmla="*/ 0 w 3171687"/>
              <a:gd name="connsiteY8" fmla="*/ 0 h 2069635"/>
              <a:gd name="connsiteX0-1" fmla="*/ 0 w 3171687"/>
              <a:gd name="connsiteY0-2" fmla="*/ 0 h 2069635"/>
              <a:gd name="connsiteX1-3" fmla="*/ 3171687 w 3171687"/>
              <a:gd name="connsiteY1-4" fmla="*/ 0 h 2069635"/>
              <a:gd name="connsiteX2-5" fmla="*/ 3171687 w 3171687"/>
              <a:gd name="connsiteY2-6" fmla="*/ 2069635 h 2069635"/>
              <a:gd name="connsiteX3-7" fmla="*/ 0 w 3171687"/>
              <a:gd name="connsiteY3-8" fmla="*/ 2069635 h 2069635"/>
              <a:gd name="connsiteX4-9" fmla="*/ 0 w 3171687"/>
              <a:gd name="connsiteY4-10" fmla="*/ 1810069 h 2069635"/>
              <a:gd name="connsiteX5-11" fmla="*/ 979903 w 3171687"/>
              <a:gd name="connsiteY5-12" fmla="*/ 1810069 h 2069635"/>
              <a:gd name="connsiteX6-13" fmla="*/ 979903 w 3171687"/>
              <a:gd name="connsiteY6-14" fmla="*/ 259565 h 2069635"/>
              <a:gd name="connsiteX7-15" fmla="*/ 0 w 3171687"/>
              <a:gd name="connsiteY7-16" fmla="*/ 259565 h 2069635"/>
              <a:gd name="connsiteX8-17" fmla="*/ 0 w 3171687"/>
              <a:gd name="connsiteY8-18" fmla="*/ 0 h 2069635"/>
              <a:gd name="connsiteX0-19" fmla="*/ 979903 w 3171687"/>
              <a:gd name="connsiteY0-20" fmla="*/ 1810069 h 2069635"/>
              <a:gd name="connsiteX1-21" fmla="*/ 979903 w 3171687"/>
              <a:gd name="connsiteY1-22" fmla="*/ 259565 h 2069635"/>
              <a:gd name="connsiteX2-23" fmla="*/ 0 w 3171687"/>
              <a:gd name="connsiteY2-24" fmla="*/ 259565 h 2069635"/>
              <a:gd name="connsiteX3-25" fmla="*/ 0 w 3171687"/>
              <a:gd name="connsiteY3-26" fmla="*/ 0 h 2069635"/>
              <a:gd name="connsiteX4-27" fmla="*/ 3171687 w 3171687"/>
              <a:gd name="connsiteY4-28" fmla="*/ 0 h 2069635"/>
              <a:gd name="connsiteX5-29" fmla="*/ 3171687 w 3171687"/>
              <a:gd name="connsiteY5-30" fmla="*/ 2069635 h 2069635"/>
              <a:gd name="connsiteX6-31" fmla="*/ 0 w 3171687"/>
              <a:gd name="connsiteY6-32" fmla="*/ 2069635 h 2069635"/>
              <a:gd name="connsiteX7-33" fmla="*/ 0 w 3171687"/>
              <a:gd name="connsiteY7-34" fmla="*/ 1810069 h 2069635"/>
              <a:gd name="connsiteX8-35" fmla="*/ 1071343 w 3171687"/>
              <a:gd name="connsiteY8-36" fmla="*/ 1901509 h 2069635"/>
              <a:gd name="connsiteX0-37" fmla="*/ 979903 w 3171687"/>
              <a:gd name="connsiteY0-38" fmla="*/ 1810069 h 2069635"/>
              <a:gd name="connsiteX1-39" fmla="*/ 979903 w 3171687"/>
              <a:gd name="connsiteY1-40" fmla="*/ 259565 h 2069635"/>
              <a:gd name="connsiteX2-41" fmla="*/ 0 w 3171687"/>
              <a:gd name="connsiteY2-42" fmla="*/ 259565 h 2069635"/>
              <a:gd name="connsiteX3-43" fmla="*/ 0 w 3171687"/>
              <a:gd name="connsiteY3-44" fmla="*/ 0 h 2069635"/>
              <a:gd name="connsiteX4-45" fmla="*/ 3171687 w 3171687"/>
              <a:gd name="connsiteY4-46" fmla="*/ 0 h 2069635"/>
              <a:gd name="connsiteX5-47" fmla="*/ 3171687 w 3171687"/>
              <a:gd name="connsiteY5-48" fmla="*/ 2069635 h 2069635"/>
              <a:gd name="connsiteX6-49" fmla="*/ 0 w 3171687"/>
              <a:gd name="connsiteY6-50" fmla="*/ 2069635 h 2069635"/>
              <a:gd name="connsiteX7-51" fmla="*/ 0 w 3171687"/>
              <a:gd name="connsiteY7-52" fmla="*/ 1810069 h 2069635"/>
              <a:gd name="connsiteX0-53" fmla="*/ 979903 w 3171687"/>
              <a:gd name="connsiteY0-54" fmla="*/ 259565 h 2069635"/>
              <a:gd name="connsiteX1-55" fmla="*/ 0 w 3171687"/>
              <a:gd name="connsiteY1-56" fmla="*/ 259565 h 2069635"/>
              <a:gd name="connsiteX2-57" fmla="*/ 0 w 3171687"/>
              <a:gd name="connsiteY2-58" fmla="*/ 0 h 2069635"/>
              <a:gd name="connsiteX3-59" fmla="*/ 3171687 w 3171687"/>
              <a:gd name="connsiteY3-60" fmla="*/ 0 h 2069635"/>
              <a:gd name="connsiteX4-61" fmla="*/ 3171687 w 3171687"/>
              <a:gd name="connsiteY4-62" fmla="*/ 2069635 h 2069635"/>
              <a:gd name="connsiteX5-63" fmla="*/ 0 w 3171687"/>
              <a:gd name="connsiteY5-64" fmla="*/ 2069635 h 2069635"/>
              <a:gd name="connsiteX6-65" fmla="*/ 0 w 3171687"/>
              <a:gd name="connsiteY6-66" fmla="*/ 1810069 h 2069635"/>
              <a:gd name="connsiteX0-67" fmla="*/ 0 w 3171687"/>
              <a:gd name="connsiteY0-68" fmla="*/ 259565 h 2069635"/>
              <a:gd name="connsiteX1-69" fmla="*/ 0 w 3171687"/>
              <a:gd name="connsiteY1-70" fmla="*/ 0 h 2069635"/>
              <a:gd name="connsiteX2-71" fmla="*/ 3171687 w 3171687"/>
              <a:gd name="connsiteY2-72" fmla="*/ 0 h 2069635"/>
              <a:gd name="connsiteX3-73" fmla="*/ 3171687 w 3171687"/>
              <a:gd name="connsiteY3-74" fmla="*/ 2069635 h 2069635"/>
              <a:gd name="connsiteX4-75" fmla="*/ 0 w 3171687"/>
              <a:gd name="connsiteY4-76" fmla="*/ 2069635 h 2069635"/>
              <a:gd name="connsiteX5-77" fmla="*/ 0 w 3171687"/>
              <a:gd name="connsiteY5-78" fmla="*/ 1810069 h 206963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3171687" h="2069635">
                <a:moveTo>
                  <a:pt x="0" y="259565"/>
                </a:moveTo>
                <a:lnTo>
                  <a:pt x="0" y="0"/>
                </a:lnTo>
                <a:lnTo>
                  <a:pt x="3171687" y="0"/>
                </a:lnTo>
                <a:lnTo>
                  <a:pt x="3171687" y="2069635"/>
                </a:lnTo>
                <a:lnTo>
                  <a:pt x="0" y="2069635"/>
                </a:lnTo>
                <a:lnTo>
                  <a:pt x="0" y="1810069"/>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a:off x="6086888" y="833223"/>
            <a:ext cx="2253807" cy="1262130"/>
          </a:xfrm>
          <a:custGeom>
            <a:avLst/>
            <a:gdLst>
              <a:gd name="connsiteX0" fmla="*/ 0 w 2253807"/>
              <a:gd name="connsiteY0" fmla="*/ 0 h 1262130"/>
              <a:gd name="connsiteX1" fmla="*/ 2253807 w 2253807"/>
              <a:gd name="connsiteY1" fmla="*/ 0 h 1262130"/>
              <a:gd name="connsiteX2" fmla="*/ 2253807 w 2253807"/>
              <a:gd name="connsiteY2" fmla="*/ 1262130 h 1262130"/>
              <a:gd name="connsiteX3" fmla="*/ 1013277 w 2253807"/>
              <a:gd name="connsiteY3" fmla="*/ 1262130 h 1262130"/>
              <a:gd name="connsiteX4" fmla="*/ 1013277 w 2253807"/>
              <a:gd name="connsiteY4" fmla="*/ 700070 h 1262130"/>
              <a:gd name="connsiteX5" fmla="*/ 0 w 2253807"/>
              <a:gd name="connsiteY5" fmla="*/ 700070 h 1262130"/>
              <a:gd name="connsiteX6" fmla="*/ 0 w 2253807"/>
              <a:gd name="connsiteY6" fmla="*/ 0 h 1262130"/>
              <a:gd name="connsiteX0-1" fmla="*/ 1013277 w 2253807"/>
              <a:gd name="connsiteY0-2" fmla="*/ 700070 h 1262130"/>
              <a:gd name="connsiteX1-3" fmla="*/ 0 w 2253807"/>
              <a:gd name="connsiteY1-4" fmla="*/ 700070 h 1262130"/>
              <a:gd name="connsiteX2-5" fmla="*/ 0 w 2253807"/>
              <a:gd name="connsiteY2-6" fmla="*/ 0 h 1262130"/>
              <a:gd name="connsiteX3-7" fmla="*/ 2253807 w 2253807"/>
              <a:gd name="connsiteY3-8" fmla="*/ 0 h 1262130"/>
              <a:gd name="connsiteX4-9" fmla="*/ 2253807 w 2253807"/>
              <a:gd name="connsiteY4-10" fmla="*/ 1262130 h 1262130"/>
              <a:gd name="connsiteX5-11" fmla="*/ 1013277 w 2253807"/>
              <a:gd name="connsiteY5-12" fmla="*/ 1262130 h 1262130"/>
              <a:gd name="connsiteX6-13" fmla="*/ 1104717 w 2253807"/>
              <a:gd name="connsiteY6-14" fmla="*/ 791510 h 1262130"/>
              <a:gd name="connsiteX0-15" fmla="*/ 1013277 w 2253807"/>
              <a:gd name="connsiteY0-16" fmla="*/ 700070 h 1262130"/>
              <a:gd name="connsiteX1-17" fmla="*/ 0 w 2253807"/>
              <a:gd name="connsiteY1-18" fmla="*/ 700070 h 1262130"/>
              <a:gd name="connsiteX2-19" fmla="*/ 0 w 2253807"/>
              <a:gd name="connsiteY2-20" fmla="*/ 0 h 1262130"/>
              <a:gd name="connsiteX3-21" fmla="*/ 2253807 w 2253807"/>
              <a:gd name="connsiteY3-22" fmla="*/ 0 h 1262130"/>
              <a:gd name="connsiteX4-23" fmla="*/ 2253807 w 2253807"/>
              <a:gd name="connsiteY4-24" fmla="*/ 1262130 h 1262130"/>
              <a:gd name="connsiteX5-25" fmla="*/ 1013277 w 2253807"/>
              <a:gd name="connsiteY5-26" fmla="*/ 1262130 h 1262130"/>
              <a:gd name="connsiteX0-27" fmla="*/ 0 w 2253807"/>
              <a:gd name="connsiteY0-28" fmla="*/ 700070 h 1262130"/>
              <a:gd name="connsiteX1-29" fmla="*/ 0 w 2253807"/>
              <a:gd name="connsiteY1-30" fmla="*/ 0 h 1262130"/>
              <a:gd name="connsiteX2-31" fmla="*/ 2253807 w 2253807"/>
              <a:gd name="connsiteY2-32" fmla="*/ 0 h 1262130"/>
              <a:gd name="connsiteX3-33" fmla="*/ 2253807 w 2253807"/>
              <a:gd name="connsiteY3-34" fmla="*/ 1262130 h 1262130"/>
              <a:gd name="connsiteX4-35" fmla="*/ 1013277 w 2253807"/>
              <a:gd name="connsiteY4-36" fmla="*/ 1262130 h 126213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253807" h="1262130">
                <a:moveTo>
                  <a:pt x="0" y="700070"/>
                </a:moveTo>
                <a:lnTo>
                  <a:pt x="0" y="0"/>
                </a:lnTo>
                <a:lnTo>
                  <a:pt x="2253807" y="0"/>
                </a:lnTo>
                <a:lnTo>
                  <a:pt x="2253807" y="1262130"/>
                </a:lnTo>
                <a:lnTo>
                  <a:pt x="1013277" y="1262130"/>
                </a:lnTo>
              </a:path>
            </a:pathLst>
          </a:custGeom>
          <a:noFill/>
          <a:ln w="317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5"/>
          <p:cNvSpPr txBox="1"/>
          <p:nvPr/>
        </p:nvSpPr>
        <p:spPr>
          <a:xfrm>
            <a:off x="3319687" y="3580670"/>
            <a:ext cx="4960986" cy="923330"/>
          </a:xfrm>
          <a:prstGeom prst="rect">
            <a:avLst/>
          </a:prstGeom>
          <a:noFill/>
        </p:spPr>
        <p:txBody>
          <a:bodyPr wrap="square" rtlCol="0">
            <a:spAutoFit/>
          </a:bodyPr>
          <a:lstStyle/>
          <a:p>
            <a:pPr algn="ctr"/>
            <a:r>
              <a:rPr lang="zh-CN" altLang="en-US" sz="5400" dirty="0" smtClean="0">
                <a:solidFill>
                  <a:schemeClr val="tx1">
                    <a:lumMod val="75000"/>
                    <a:lumOff val="25000"/>
                  </a:schemeClr>
                </a:solidFill>
                <a:ea typeface="幼圆" panose="02010509060101010101" pitchFamily="49" charset="-122"/>
                <a:cs typeface="Ebrima" panose="02000000000000000000" pitchFamily="2" charset="0"/>
              </a:rPr>
              <a:t>    </a:t>
            </a:r>
            <a:r>
              <a:rPr lang="en-US" altLang="zh-CN" sz="5400" dirty="0">
                <a:solidFill>
                  <a:schemeClr val="tx1">
                    <a:lumMod val="75000"/>
                    <a:lumOff val="25000"/>
                  </a:schemeClr>
                </a:solidFill>
                <a:ea typeface="幼圆" panose="02010509060101010101" pitchFamily="49" charset="-122"/>
                <a:cs typeface="Ebrima" panose="02000000000000000000" pitchFamily="2" charset="0"/>
              </a:rPr>
              <a:t>THANKS</a:t>
            </a:r>
            <a:endParaRPr lang="zh-CN" altLang="en-US" sz="5400" dirty="0">
              <a:solidFill>
                <a:schemeClr val="tx1">
                  <a:lumMod val="75000"/>
                  <a:lumOff val="25000"/>
                </a:schemeClr>
              </a:solidFill>
              <a:latin typeface="Arial Narrow" panose="020B0606020202030204" pitchFamily="34" charset="0"/>
              <a:ea typeface="幼圆" panose="02010509060101010101" pitchFamily="49" charset="-122"/>
              <a:cs typeface="Ebrima" panose="02000000000000000000" pitchFamily="2" charset="0"/>
            </a:endParaRPr>
          </a:p>
        </p:txBody>
      </p:sp>
      <p:grpSp>
        <p:nvGrpSpPr>
          <p:cNvPr id="56" name="组合 55"/>
          <p:cNvGrpSpPr/>
          <p:nvPr/>
        </p:nvGrpSpPr>
        <p:grpSpPr>
          <a:xfrm>
            <a:off x="2125345" y="1632585"/>
            <a:ext cx="4544060" cy="1243965"/>
            <a:chOff x="3791857" y="1117940"/>
            <a:chExt cx="4456820" cy="1155893"/>
          </a:xfrm>
        </p:grpSpPr>
        <p:pic>
          <p:nvPicPr>
            <p:cNvPr id="57" name="图片 56"/>
            <p:cNvPicPr>
              <a:picLocks noChangeAspect="1"/>
            </p:cNvPicPr>
            <p:nvPr/>
          </p:nvPicPr>
          <p:blipFill rotWithShape="1">
            <a:blip r:embed="rId3">
              <a:extLst>
                <a:ext uri="{28A0092B-C50C-407E-A947-70E740481C1C}">
                  <a14:useLocalDpi xmlns:a14="http://schemas.microsoft.com/office/drawing/2010/main" val="0"/>
                </a:ext>
              </a:extLst>
            </a:blip>
            <a:srcRect l="25197"/>
            <a:stretch>
              <a:fillRect/>
            </a:stretch>
          </p:blipFill>
          <p:spPr>
            <a:xfrm>
              <a:off x="5074530" y="1193761"/>
              <a:ext cx="3174147" cy="1004251"/>
            </a:xfrm>
            <a:prstGeom prst="rect">
              <a:avLst/>
            </a:prstGeom>
          </p:spPr>
        </p:pic>
        <p:pic>
          <p:nvPicPr>
            <p:cNvPr id="58" name="图片 57"/>
            <p:cNvPicPr>
              <a:picLocks noChangeAspect="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9293" t="6793" r="7941" b="9375"/>
            <a:stretch>
              <a:fillRect/>
            </a:stretch>
          </p:blipFill>
          <p:spPr>
            <a:xfrm>
              <a:off x="3791857" y="1117940"/>
              <a:ext cx="1164487" cy="1155893"/>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3870960" y="3807390"/>
            <a:ext cx="4450080" cy="829945"/>
          </a:xfrm>
          <a:prstGeom prst="rect">
            <a:avLst/>
          </a:prstGeom>
          <a:noFill/>
        </p:spPr>
        <p:txBody>
          <a:bodyPr vert="horz" wrap="none" rtlCol="0" anchor="ctr">
            <a:spAutoFit/>
          </a:bodyPr>
          <a:lstStyle/>
          <a:p>
            <a:pPr algn="ctr"/>
            <a:r>
              <a:rPr lang="zh-CN" altLang="en-US" sz="4800" b="1" dirty="0">
                <a:latin typeface="微软雅黑" panose="020B0503020204020204" pitchFamily="34" charset="-122"/>
                <a:ea typeface="微软雅黑" panose="020B0503020204020204" pitchFamily="34" charset="-122"/>
                <a:sym typeface="+mn-ea"/>
              </a:rPr>
              <a:t>引言及文献综述</a:t>
            </a:r>
            <a:endParaRPr lang="zh-CN" altLang="en-US" sz="4800" b="1" dirty="0">
              <a:solidFill>
                <a:schemeClr val="tx1">
                  <a:lumMod val="75000"/>
                  <a:lumOff val="25000"/>
                </a:schemeClr>
              </a:solidFill>
            </a:endParaRPr>
          </a:p>
        </p:txBody>
      </p:sp>
      <p:grpSp>
        <p:nvGrpSpPr>
          <p:cNvPr id="8" name="组合 7"/>
          <p:cNvGrpSpPr/>
          <p:nvPr/>
        </p:nvGrpSpPr>
        <p:grpSpPr>
          <a:xfrm>
            <a:off x="5023040" y="1569382"/>
            <a:ext cx="2498670" cy="1862048"/>
            <a:chOff x="2757770" y="2361497"/>
            <a:chExt cx="2498670" cy="1862048"/>
          </a:xfrm>
        </p:grpSpPr>
        <p:sp>
          <p:nvSpPr>
            <p:cNvPr id="11" name="TextBox 59"/>
            <p:cNvSpPr txBox="1">
              <a:spLocks noChangeArrowheads="1"/>
            </p:cNvSpPr>
            <p:nvPr/>
          </p:nvSpPr>
          <p:spPr bwMode="auto">
            <a:xfrm flipH="1">
              <a:off x="3115977" y="2361497"/>
              <a:ext cx="1782258" cy="1862048"/>
            </a:xfrm>
            <a:prstGeom prst="rect">
              <a:avLst/>
            </a:prstGeom>
            <a:noFill/>
            <a:ln>
              <a:noFill/>
            </a:ln>
          </p:spPr>
          <p:txBody>
            <a:bodyPr wrap="square"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685800">
                <a:defRPr/>
              </a:pPr>
              <a:r>
                <a:rPr lang="en-US" altLang="zh-CN" sz="11500" kern="0" dirty="0">
                  <a:solidFill>
                    <a:schemeClr val="accent4"/>
                  </a:solidFill>
                  <a:latin typeface="Impact" panose="020B0806030902050204" pitchFamily="34" charset="0"/>
                  <a:ea typeface="微软雅黑" panose="020B0503020204020204" pitchFamily="34" charset="-122"/>
                </a:rPr>
                <a:t>01</a:t>
              </a:r>
              <a:endParaRPr lang="en-US" altLang="ko-KR" sz="8800" kern="0" dirty="0">
                <a:solidFill>
                  <a:schemeClr val="accent4"/>
                </a:solidFill>
                <a:latin typeface="Impact" panose="020B0806030902050204" pitchFamily="34" charset="0"/>
                <a:ea typeface="微软雅黑" panose="020B0503020204020204" pitchFamily="34" charset="-122"/>
              </a:endParaRPr>
            </a:p>
          </p:txBody>
        </p:sp>
        <p:sp>
          <p:nvSpPr>
            <p:cNvPr id="3" name="椭圆 2"/>
            <p:cNvSpPr/>
            <p:nvPr/>
          </p:nvSpPr>
          <p:spPr>
            <a:xfrm>
              <a:off x="2787950" y="3646240"/>
              <a:ext cx="2468490" cy="327680"/>
            </a:xfrm>
            <a:prstGeom prst="ellipse">
              <a:avLst/>
            </a:prstGeom>
            <a:gradFill flip="none" rotWithShape="1">
              <a:gsLst>
                <a:gs pos="0">
                  <a:schemeClr val="tx1">
                    <a:alpha val="90000"/>
                  </a:schemeClr>
                </a:gs>
                <a:gs pos="100000">
                  <a:schemeClr val="tx1">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2757770" y="3801706"/>
              <a:ext cx="2498670" cy="387863"/>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任意多边形 38"/>
          <p:cNvSpPr/>
          <p:nvPr/>
        </p:nvSpPr>
        <p:spPr>
          <a:xfrm>
            <a:off x="5318387" y="1331543"/>
            <a:ext cx="1954610" cy="1113172"/>
          </a:xfrm>
          <a:custGeom>
            <a:avLst/>
            <a:gdLst>
              <a:gd name="connsiteX0" fmla="*/ 0 w 1845118"/>
              <a:gd name="connsiteY0" fmla="*/ 0 h 1113172"/>
              <a:gd name="connsiteX1" fmla="*/ 1845118 w 1845118"/>
              <a:gd name="connsiteY1" fmla="*/ 0 h 1113172"/>
              <a:gd name="connsiteX2" fmla="*/ 1845118 w 1845118"/>
              <a:gd name="connsiteY2" fmla="*/ 1113172 h 1113172"/>
              <a:gd name="connsiteX3" fmla="*/ 1054278 w 1845118"/>
              <a:gd name="connsiteY3" fmla="*/ 1113172 h 1113172"/>
              <a:gd name="connsiteX4" fmla="*/ 1054278 w 1845118"/>
              <a:gd name="connsiteY4" fmla="*/ 539460 h 1113172"/>
              <a:gd name="connsiteX5" fmla="*/ 0 w 1845118"/>
              <a:gd name="connsiteY5" fmla="*/ 539460 h 1113172"/>
              <a:gd name="connsiteX0-1" fmla="*/ 1054278 w 1845118"/>
              <a:gd name="connsiteY0-2" fmla="*/ 539460 h 1113172"/>
              <a:gd name="connsiteX1-3" fmla="*/ 0 w 1845118"/>
              <a:gd name="connsiteY1-4" fmla="*/ 539460 h 1113172"/>
              <a:gd name="connsiteX2-5" fmla="*/ 0 w 1845118"/>
              <a:gd name="connsiteY2-6" fmla="*/ 0 h 1113172"/>
              <a:gd name="connsiteX3-7" fmla="*/ 1845118 w 1845118"/>
              <a:gd name="connsiteY3-8" fmla="*/ 0 h 1113172"/>
              <a:gd name="connsiteX4-9" fmla="*/ 1845118 w 1845118"/>
              <a:gd name="connsiteY4-10" fmla="*/ 1113172 h 1113172"/>
              <a:gd name="connsiteX5-11" fmla="*/ 1054278 w 1845118"/>
              <a:gd name="connsiteY5-12" fmla="*/ 1113172 h 1113172"/>
              <a:gd name="connsiteX6" fmla="*/ 1145718 w 1845118"/>
              <a:gd name="connsiteY6" fmla="*/ 630900 h 1113172"/>
              <a:gd name="connsiteX0-13" fmla="*/ 1054278 w 1845118"/>
              <a:gd name="connsiteY0-14" fmla="*/ 539460 h 1113172"/>
              <a:gd name="connsiteX1-15" fmla="*/ 0 w 1845118"/>
              <a:gd name="connsiteY1-16" fmla="*/ 539460 h 1113172"/>
              <a:gd name="connsiteX2-17" fmla="*/ 0 w 1845118"/>
              <a:gd name="connsiteY2-18" fmla="*/ 0 h 1113172"/>
              <a:gd name="connsiteX3-19" fmla="*/ 1845118 w 1845118"/>
              <a:gd name="connsiteY3-20" fmla="*/ 0 h 1113172"/>
              <a:gd name="connsiteX4-21" fmla="*/ 1845118 w 1845118"/>
              <a:gd name="connsiteY4-22" fmla="*/ 1113172 h 1113172"/>
              <a:gd name="connsiteX5-23" fmla="*/ 1054278 w 1845118"/>
              <a:gd name="connsiteY5-24" fmla="*/ 1113172 h 1113172"/>
              <a:gd name="connsiteX0-25" fmla="*/ 0 w 1845118"/>
              <a:gd name="connsiteY0-26" fmla="*/ 539460 h 1113172"/>
              <a:gd name="connsiteX1-27" fmla="*/ 0 w 1845118"/>
              <a:gd name="connsiteY1-28" fmla="*/ 0 h 1113172"/>
              <a:gd name="connsiteX2-29" fmla="*/ 1845118 w 1845118"/>
              <a:gd name="connsiteY2-30" fmla="*/ 0 h 1113172"/>
              <a:gd name="connsiteX3-31" fmla="*/ 1845118 w 1845118"/>
              <a:gd name="connsiteY3-32" fmla="*/ 1113172 h 1113172"/>
              <a:gd name="connsiteX4-33" fmla="*/ 1054278 w 1845118"/>
              <a:gd name="connsiteY4-34" fmla="*/ 1113172 h 1113172"/>
              <a:gd name="connsiteX0-35" fmla="*/ 0 w 1845118"/>
              <a:gd name="connsiteY0-36" fmla="*/ 539460 h 1113172"/>
              <a:gd name="connsiteX1-37" fmla="*/ 0 w 1845118"/>
              <a:gd name="connsiteY1-38" fmla="*/ 0 h 1113172"/>
              <a:gd name="connsiteX2-39" fmla="*/ 1845118 w 1845118"/>
              <a:gd name="connsiteY2-40" fmla="*/ 0 h 1113172"/>
              <a:gd name="connsiteX3-41" fmla="*/ 1845118 w 1845118"/>
              <a:gd name="connsiteY3-42" fmla="*/ 1113172 h 1113172"/>
            </a:gdLst>
            <a:ahLst/>
            <a:cxnLst>
              <a:cxn ang="0">
                <a:pos x="connsiteX0-1" y="connsiteY0-2"/>
              </a:cxn>
              <a:cxn ang="0">
                <a:pos x="connsiteX1-3" y="connsiteY1-4"/>
              </a:cxn>
              <a:cxn ang="0">
                <a:pos x="connsiteX2-5" y="connsiteY2-6"/>
              </a:cxn>
              <a:cxn ang="0">
                <a:pos x="connsiteX3-7" y="connsiteY3-8"/>
              </a:cxn>
            </a:cxnLst>
            <a:rect l="l" t="t" r="r" b="b"/>
            <a:pathLst>
              <a:path w="1845118" h="1113172">
                <a:moveTo>
                  <a:pt x="0" y="539460"/>
                </a:moveTo>
                <a:lnTo>
                  <a:pt x="0" y="0"/>
                </a:lnTo>
                <a:lnTo>
                  <a:pt x="1845118" y="0"/>
                </a:lnTo>
                <a:lnTo>
                  <a:pt x="1845118" y="1113172"/>
                </a:lnTo>
              </a:path>
            </a:pathLst>
          </a:custGeom>
          <a:noFill/>
          <a:ln w="317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任意多边形 36"/>
          <p:cNvSpPr/>
          <p:nvPr/>
        </p:nvSpPr>
        <p:spPr>
          <a:xfrm>
            <a:off x="5023040" y="1639722"/>
            <a:ext cx="2498670" cy="1827878"/>
          </a:xfrm>
          <a:custGeom>
            <a:avLst/>
            <a:gdLst>
              <a:gd name="connsiteX0" fmla="*/ 0 w 2362498"/>
              <a:gd name="connsiteY0" fmla="*/ 0 h 1827878"/>
              <a:gd name="connsiteX1" fmla="*/ 618105 w 2362498"/>
              <a:gd name="connsiteY1" fmla="*/ 0 h 1827878"/>
              <a:gd name="connsiteX2" fmla="*/ 618105 w 2362498"/>
              <a:gd name="connsiteY2" fmla="*/ 1612423 h 1827878"/>
              <a:gd name="connsiteX3" fmla="*/ 2362498 w 2362498"/>
              <a:gd name="connsiteY3" fmla="*/ 1612423 h 1827878"/>
              <a:gd name="connsiteX4" fmla="*/ 2362498 w 2362498"/>
              <a:gd name="connsiteY4" fmla="*/ 1827878 h 1827878"/>
              <a:gd name="connsiteX5" fmla="*/ 839514 w 2362498"/>
              <a:gd name="connsiteY5" fmla="*/ 1827878 h 1827878"/>
              <a:gd name="connsiteX6" fmla="*/ 433218 w 2362498"/>
              <a:gd name="connsiteY6" fmla="*/ 1827878 h 1827878"/>
              <a:gd name="connsiteX7" fmla="*/ 433218 w 2362498"/>
              <a:gd name="connsiteY7" fmla="*/ 1826314 h 1827878"/>
              <a:gd name="connsiteX8" fmla="*/ 0 w 2362498"/>
              <a:gd name="connsiteY8" fmla="*/ 1826314 h 1827878"/>
              <a:gd name="connsiteX0-1" fmla="*/ 618105 w 2362498"/>
              <a:gd name="connsiteY0-2" fmla="*/ 1612423 h 1827878"/>
              <a:gd name="connsiteX1-3" fmla="*/ 2362498 w 2362498"/>
              <a:gd name="connsiteY1-4" fmla="*/ 1612423 h 1827878"/>
              <a:gd name="connsiteX2-5" fmla="*/ 2362498 w 2362498"/>
              <a:gd name="connsiteY2-6" fmla="*/ 1827878 h 1827878"/>
              <a:gd name="connsiteX3-7" fmla="*/ 839514 w 2362498"/>
              <a:gd name="connsiteY3-8" fmla="*/ 1827878 h 1827878"/>
              <a:gd name="connsiteX4-9" fmla="*/ 433218 w 2362498"/>
              <a:gd name="connsiteY4-10" fmla="*/ 1827878 h 1827878"/>
              <a:gd name="connsiteX5-11" fmla="*/ 433218 w 2362498"/>
              <a:gd name="connsiteY5-12" fmla="*/ 1826314 h 1827878"/>
              <a:gd name="connsiteX6-13" fmla="*/ 0 w 2362498"/>
              <a:gd name="connsiteY6-14" fmla="*/ 1826314 h 1827878"/>
              <a:gd name="connsiteX7-15" fmla="*/ 0 w 2362498"/>
              <a:gd name="connsiteY7-16" fmla="*/ 0 h 1827878"/>
              <a:gd name="connsiteX8-17" fmla="*/ 618105 w 2362498"/>
              <a:gd name="connsiteY8-18" fmla="*/ 0 h 1827878"/>
              <a:gd name="connsiteX9" fmla="*/ 709545 w 2362498"/>
              <a:gd name="connsiteY9" fmla="*/ 1703863 h 1827878"/>
              <a:gd name="connsiteX0-19" fmla="*/ 618105 w 2362498"/>
              <a:gd name="connsiteY0-20" fmla="*/ 1612423 h 1827878"/>
              <a:gd name="connsiteX1-21" fmla="*/ 2362498 w 2362498"/>
              <a:gd name="connsiteY1-22" fmla="*/ 1612423 h 1827878"/>
              <a:gd name="connsiteX2-23" fmla="*/ 2362498 w 2362498"/>
              <a:gd name="connsiteY2-24" fmla="*/ 1827878 h 1827878"/>
              <a:gd name="connsiteX3-25" fmla="*/ 839514 w 2362498"/>
              <a:gd name="connsiteY3-26" fmla="*/ 1827878 h 1827878"/>
              <a:gd name="connsiteX4-27" fmla="*/ 433218 w 2362498"/>
              <a:gd name="connsiteY4-28" fmla="*/ 1827878 h 1827878"/>
              <a:gd name="connsiteX5-29" fmla="*/ 433218 w 2362498"/>
              <a:gd name="connsiteY5-30" fmla="*/ 1826314 h 1827878"/>
              <a:gd name="connsiteX6-31" fmla="*/ 0 w 2362498"/>
              <a:gd name="connsiteY6-32" fmla="*/ 1826314 h 1827878"/>
              <a:gd name="connsiteX7-33" fmla="*/ 0 w 2362498"/>
              <a:gd name="connsiteY7-34" fmla="*/ 0 h 1827878"/>
              <a:gd name="connsiteX8-35" fmla="*/ 618105 w 2362498"/>
              <a:gd name="connsiteY8-36" fmla="*/ 0 h 1827878"/>
              <a:gd name="connsiteX0-37" fmla="*/ 2362498 w 2362498"/>
              <a:gd name="connsiteY0-38" fmla="*/ 1612423 h 1827878"/>
              <a:gd name="connsiteX1-39" fmla="*/ 2362498 w 2362498"/>
              <a:gd name="connsiteY1-40" fmla="*/ 1827878 h 1827878"/>
              <a:gd name="connsiteX2-41" fmla="*/ 839514 w 2362498"/>
              <a:gd name="connsiteY2-42" fmla="*/ 1827878 h 1827878"/>
              <a:gd name="connsiteX3-43" fmla="*/ 433218 w 2362498"/>
              <a:gd name="connsiteY3-44" fmla="*/ 1827878 h 1827878"/>
              <a:gd name="connsiteX4-45" fmla="*/ 433218 w 2362498"/>
              <a:gd name="connsiteY4-46" fmla="*/ 1826314 h 1827878"/>
              <a:gd name="connsiteX5-47" fmla="*/ 0 w 2362498"/>
              <a:gd name="connsiteY5-48" fmla="*/ 1826314 h 1827878"/>
              <a:gd name="connsiteX6-49" fmla="*/ 0 w 2362498"/>
              <a:gd name="connsiteY6-50" fmla="*/ 0 h 1827878"/>
              <a:gd name="connsiteX7-51" fmla="*/ 618105 w 2362498"/>
              <a:gd name="connsiteY7-52" fmla="*/ 0 h 18278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362498" h="1827878">
                <a:moveTo>
                  <a:pt x="2362498" y="1612423"/>
                </a:moveTo>
                <a:lnTo>
                  <a:pt x="2362498" y="1827878"/>
                </a:lnTo>
                <a:lnTo>
                  <a:pt x="839514" y="1827878"/>
                </a:lnTo>
                <a:lnTo>
                  <a:pt x="433218" y="1827878"/>
                </a:lnTo>
                <a:lnTo>
                  <a:pt x="433218" y="1826314"/>
                </a:lnTo>
                <a:lnTo>
                  <a:pt x="0" y="1826314"/>
                </a:lnTo>
                <a:lnTo>
                  <a:pt x="0" y="0"/>
                </a:lnTo>
                <a:lnTo>
                  <a:pt x="618105" y="0"/>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entagon 6"/>
          <p:cNvSpPr/>
          <p:nvPr/>
        </p:nvSpPr>
        <p:spPr>
          <a:xfrm>
            <a:off x="7545324" y="3214688"/>
            <a:ext cx="3465576" cy="457200"/>
          </a:xfrm>
          <a:prstGeom prst="homePlate">
            <a:avLst/>
          </a:prstGeom>
          <a:solidFill>
            <a:schemeClr val="accent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6" name="Pentagon 5"/>
          <p:cNvSpPr/>
          <p:nvPr/>
        </p:nvSpPr>
        <p:spPr>
          <a:xfrm>
            <a:off x="4363212" y="3214688"/>
            <a:ext cx="3465576" cy="457200"/>
          </a:xfrm>
          <a:prstGeom prst="homePlat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cs typeface="+mn-ea"/>
              <a:sym typeface="+mn-lt"/>
            </a:endParaRPr>
          </a:p>
        </p:txBody>
      </p:sp>
      <p:sp>
        <p:nvSpPr>
          <p:cNvPr id="5" name="Pentagon 4"/>
          <p:cNvSpPr/>
          <p:nvPr/>
        </p:nvSpPr>
        <p:spPr>
          <a:xfrm>
            <a:off x="1181100" y="3214688"/>
            <a:ext cx="3465576" cy="457200"/>
          </a:xfrm>
          <a:prstGeom prst="homePlat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0" name="TextBox 9"/>
          <p:cNvSpPr txBox="1"/>
          <p:nvPr/>
        </p:nvSpPr>
        <p:spPr>
          <a:xfrm>
            <a:off x="1315085" y="1844040"/>
            <a:ext cx="2873375" cy="1370965"/>
          </a:xfrm>
          <a:prstGeom prst="rect">
            <a:avLst/>
          </a:prstGeom>
          <a:noFill/>
          <a:ln>
            <a:noFill/>
          </a:ln>
        </p:spPr>
        <p:txBody>
          <a:bodyPr wrap="square" rtlCol="0">
            <a:spAutoFit/>
          </a:bodyPr>
          <a:lstStyle>
            <a:defPPr>
              <a:defRPr lang="en-US"/>
            </a:defPPr>
            <a:lvl1pPr>
              <a:defRPr sz="1100">
                <a:solidFill>
                  <a:schemeClr val="tx1">
                    <a:lumMod val="50000"/>
                    <a:lumOff val="50000"/>
                  </a:schemeClr>
                </a:solidFill>
                <a:latin typeface="+mj-lt"/>
              </a:defRPr>
            </a:lvl1pPr>
          </a:lstStyle>
          <a:p>
            <a:pPr algn="l">
              <a:lnSpc>
                <a:spcPct val="130000"/>
              </a:lnSpc>
            </a:pPr>
            <a:r>
              <a:rPr lang="zh-CN" altLang="en-US" sz="1600" dirty="0" smtClean="0">
                <a:solidFill>
                  <a:schemeClr val="tx1"/>
                </a:solidFill>
                <a:effectLst>
                  <a:outerShdw blurRad="38100" dist="19050" dir="2700000" algn="tl" rotWithShape="0">
                    <a:schemeClr val="dk1">
                      <a:alpha val="40000"/>
                    </a:schemeClr>
                  </a:outerShdw>
                </a:effectLst>
                <a:latin typeface="+mn-lt"/>
                <a:cs typeface="+mn-ea"/>
                <a:sym typeface="+mn-lt"/>
              </a:rPr>
              <a:t>中国政府在经济中发挥积极作用的重要方式之一是广泛并且持续地实施各种产业促进与指导政策。</a:t>
            </a:r>
          </a:p>
        </p:txBody>
      </p:sp>
      <p:sp>
        <p:nvSpPr>
          <p:cNvPr id="16" name="TextBox 15"/>
          <p:cNvSpPr txBox="1"/>
          <p:nvPr/>
        </p:nvSpPr>
        <p:spPr>
          <a:xfrm>
            <a:off x="7828915" y="2164080"/>
            <a:ext cx="2925445" cy="730885"/>
          </a:xfrm>
          <a:prstGeom prst="rect">
            <a:avLst/>
          </a:prstGeom>
          <a:noFill/>
          <a:ln>
            <a:noFill/>
          </a:ln>
        </p:spPr>
        <p:txBody>
          <a:bodyPr wrap="square" rtlCol="0">
            <a:spAutoFit/>
          </a:bodyPr>
          <a:lstStyle>
            <a:defPPr>
              <a:defRPr lang="en-US"/>
            </a:defPPr>
            <a:lvl1pPr>
              <a:defRPr sz="1100">
                <a:solidFill>
                  <a:schemeClr val="tx1">
                    <a:lumMod val="50000"/>
                    <a:lumOff val="50000"/>
                  </a:schemeClr>
                </a:solidFill>
                <a:latin typeface="+mj-lt"/>
              </a:defRPr>
            </a:lvl1pPr>
          </a:lstStyle>
          <a:p>
            <a:pPr algn="l">
              <a:lnSpc>
                <a:spcPct val="130000"/>
              </a:lnSpc>
            </a:pPr>
            <a:r>
              <a:rPr lang="zh-CN" altLang="en-US" sz="1600" dirty="0" smtClean="0">
                <a:solidFill>
                  <a:schemeClr val="tx1"/>
                </a:solidFill>
                <a:effectLst>
                  <a:outerShdw blurRad="38100" dist="19050" dir="2700000" algn="tl" rotWithShape="0">
                    <a:schemeClr val="dk1">
                      <a:alpha val="40000"/>
                    </a:schemeClr>
                  </a:outerShdw>
                </a:effectLst>
                <a:latin typeface="+mn-lt"/>
                <a:cs typeface="+mn-ea"/>
                <a:sym typeface="+mn-lt"/>
              </a:rPr>
              <a:t>然而在实证上，关于产业政策是否有效，还没有明确的结论。</a:t>
            </a:r>
          </a:p>
        </p:txBody>
      </p:sp>
      <p:sp>
        <p:nvSpPr>
          <p:cNvPr id="19" name="TextBox 18"/>
          <p:cNvSpPr txBox="1"/>
          <p:nvPr/>
        </p:nvSpPr>
        <p:spPr>
          <a:xfrm>
            <a:off x="4646930" y="3672205"/>
            <a:ext cx="2898140" cy="1691005"/>
          </a:xfrm>
          <a:prstGeom prst="rect">
            <a:avLst/>
          </a:prstGeom>
          <a:noFill/>
          <a:ln>
            <a:noFill/>
          </a:ln>
        </p:spPr>
        <p:txBody>
          <a:bodyPr wrap="square" rtlCol="0">
            <a:spAutoFit/>
          </a:bodyPr>
          <a:lstStyle>
            <a:defPPr>
              <a:defRPr lang="en-US"/>
            </a:defPPr>
            <a:lvl1pPr>
              <a:defRPr sz="1100">
                <a:solidFill>
                  <a:schemeClr val="tx1">
                    <a:lumMod val="50000"/>
                    <a:lumOff val="50000"/>
                  </a:schemeClr>
                </a:solidFill>
                <a:latin typeface="+mj-lt"/>
              </a:defRPr>
            </a:lvl1pPr>
          </a:lstStyle>
          <a:p>
            <a:pPr algn="l">
              <a:lnSpc>
                <a:spcPct val="130000"/>
              </a:lnSpc>
            </a:pPr>
            <a:r>
              <a:rPr lang="zh-CN" altLang="en-US" sz="1600" dirty="0" smtClean="0">
                <a:solidFill>
                  <a:schemeClr val="tx1"/>
                </a:solidFill>
                <a:effectLst>
                  <a:outerShdw blurRad="38100" dist="19050" dir="2700000" algn="tl" rotWithShape="0">
                    <a:schemeClr val="dk1">
                      <a:alpha val="40000"/>
                    </a:schemeClr>
                  </a:outerShdw>
                </a:effectLst>
                <a:latin typeface="+mn-lt"/>
                <a:cs typeface="+mn-ea"/>
                <a:sym typeface="+mn-lt"/>
              </a:rPr>
              <a:t>又考虑到其高成本性，准确地评估其效果，并且进一步识别出产业政策成功实施的前提是什么，在理论与实践上就变得至关重要。</a:t>
            </a:r>
          </a:p>
        </p:txBody>
      </p:sp>
      <p:sp>
        <p:nvSpPr>
          <p:cNvPr id="21" name="矩形 20"/>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3"/>
          <p:cNvSpPr>
            <a:spLocks noChangeArrowheads="1"/>
          </p:cNvSpPr>
          <p:nvPr/>
        </p:nvSpPr>
        <p:spPr bwMode="auto">
          <a:xfrm>
            <a:off x="1073958" y="224898"/>
            <a:ext cx="99822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背景</a:t>
            </a:r>
          </a:p>
        </p:txBody>
      </p:sp>
      <p:sp>
        <p:nvSpPr>
          <p:cNvPr id="25" name="矩形 24"/>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926121" y="1565749"/>
            <a:ext cx="4594860" cy="3949700"/>
            <a:chOff x="926756" y="1837529"/>
            <a:chExt cx="4594860" cy="3949700"/>
          </a:xfrm>
        </p:grpSpPr>
        <p:sp>
          <p:nvSpPr>
            <p:cNvPr id="25" name="Rounded Rectangle 24"/>
            <p:cNvSpPr/>
            <p:nvPr/>
          </p:nvSpPr>
          <p:spPr>
            <a:xfrm>
              <a:off x="926756" y="1837529"/>
              <a:ext cx="4594860" cy="3949700"/>
            </a:xfrm>
            <a:prstGeom prst="roundRect">
              <a:avLst>
                <a:gd name="adj" fmla="val 7971"/>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35" name="TextBox 34"/>
            <p:cNvSpPr txBox="1"/>
            <p:nvPr/>
          </p:nvSpPr>
          <p:spPr>
            <a:xfrm>
              <a:off x="1074076" y="2466179"/>
              <a:ext cx="4335780" cy="3321050"/>
            </a:xfrm>
            <a:prstGeom prst="rect">
              <a:avLst/>
            </a:prstGeom>
            <a:noFill/>
            <a:ln>
              <a:noFill/>
            </a:ln>
          </p:spPr>
          <p:txBody>
            <a:bodyPr wrap="square" lIns="121899" tIns="60950" rIns="121899" bIns="60950" rtlCol="0">
              <a:spAutoFit/>
            </a:bodyPr>
            <a:lstStyle/>
            <a:p>
              <a:pPr lvl="0" indent="457200" fontAlgn="auto"/>
              <a:r>
                <a:rPr lang="en-US" altLang="zh-CN" sz="1600" dirty="0" smtClean="0">
                  <a:solidFill>
                    <a:schemeClr val="tx1"/>
                  </a:solidFill>
                  <a:effectLst>
                    <a:outerShdw blurRad="38100" dist="19050" dir="2700000" algn="tl" rotWithShape="0">
                      <a:schemeClr val="dk1">
                        <a:alpha val="40000"/>
                      </a:schemeClr>
                    </a:outerShdw>
                  </a:effectLst>
                  <a:cs typeface="+mn-ea"/>
                  <a:sym typeface="+mn-lt"/>
                </a:rPr>
                <a:t> </a:t>
              </a:r>
              <a:r>
                <a:rPr lang="zh-CN" altLang="en-US" sz="1600" dirty="0" smtClean="0">
                  <a:solidFill>
                    <a:schemeClr val="tx1"/>
                  </a:solidFill>
                  <a:effectLst>
                    <a:outerShdw blurRad="38100" dist="19050" dir="2700000" algn="tl" rotWithShape="0">
                      <a:schemeClr val="dk1">
                        <a:alpha val="40000"/>
                      </a:schemeClr>
                    </a:outerShdw>
                  </a:effectLst>
                  <a:cs typeface="+mn-ea"/>
                  <a:sym typeface="+mn-lt"/>
                </a:rPr>
                <a:t>Krueger 、 Tuncer（1982）对土耳其 20 世纪 60 年代产业政策的研究发现，没有被关税保护起来的行业和企业的生产率增长更高。</a:t>
              </a:r>
            </a:p>
            <a:p>
              <a:pPr lvl="0" indent="457200" fontAlgn="auto"/>
              <a:r>
                <a:rPr lang="zh-CN" altLang="en-US" sz="1600" dirty="0" smtClean="0">
                  <a:solidFill>
                    <a:schemeClr val="tx1"/>
                  </a:solidFill>
                  <a:effectLst>
                    <a:outerShdw blurRad="38100" dist="19050" dir="2700000" algn="tl" rotWithShape="0">
                      <a:schemeClr val="dk1">
                        <a:alpha val="40000"/>
                      </a:schemeClr>
                    </a:outerShdw>
                  </a:effectLst>
                  <a:cs typeface="+mn-ea"/>
                  <a:sym typeface="+mn-lt"/>
                </a:rPr>
                <a:t>Baldwin（1992）运用数值模拟方法发现，巴西政府补贴运输机出口欧洲和美国市场给整个社会福利带来了净损失。</a:t>
              </a:r>
            </a:p>
            <a:p>
              <a:pPr lvl="0" indent="457200" fontAlgn="auto"/>
              <a:r>
                <a:rPr lang="zh-CN" altLang="en-US" sz="1600" dirty="0" smtClean="0">
                  <a:solidFill>
                    <a:schemeClr val="tx1"/>
                  </a:solidFill>
                  <a:effectLst>
                    <a:outerShdw blurRad="38100" dist="19050" dir="2700000" algn="tl" rotWithShape="0">
                      <a:schemeClr val="dk1">
                        <a:alpha val="40000"/>
                      </a:schemeClr>
                    </a:outerShdw>
                  </a:effectLst>
                  <a:cs typeface="+mn-ea"/>
                  <a:sym typeface="+mn-lt"/>
                </a:rPr>
                <a:t>Beason 和 Weinstein（1996）分析了日本 1955 年至 20世纪的产业政策，发现并没有促进目标部门的增长；相反，那些所获扶持力度小的行业反而发展最快。</a:t>
              </a:r>
            </a:p>
            <a:p>
              <a:pPr lvl="0" indent="457200" fontAlgn="auto"/>
              <a:r>
                <a:rPr lang="zh-CN" altLang="en-US" sz="1600" dirty="0" smtClean="0">
                  <a:solidFill>
                    <a:schemeClr val="tx1"/>
                  </a:solidFill>
                  <a:effectLst>
                    <a:outerShdw blurRad="38100" dist="19050" dir="2700000" algn="tl" rotWithShape="0">
                      <a:schemeClr val="dk1">
                        <a:alpha val="40000"/>
                      </a:schemeClr>
                    </a:outerShdw>
                  </a:effectLst>
                  <a:cs typeface="+mn-ea"/>
                  <a:sym typeface="+mn-lt"/>
                </a:rPr>
                <a:t>Blonigen（2013）对钢铁行业 1995~2000 年的跨国研究表明，出口补贴和非关税壁垒增加会使得钢铁行业出口竞争力下降。</a:t>
              </a:r>
            </a:p>
          </p:txBody>
        </p:sp>
        <p:sp>
          <p:nvSpPr>
            <p:cNvPr id="2" name="Rectangle 1"/>
            <p:cNvSpPr/>
            <p:nvPr/>
          </p:nvSpPr>
          <p:spPr>
            <a:xfrm>
              <a:off x="1073603" y="2097919"/>
              <a:ext cx="2625668" cy="368300"/>
            </a:xfrm>
            <a:prstGeom prst="rect">
              <a:avLst/>
            </a:prstGeom>
            <a:ln>
              <a:noFill/>
            </a:ln>
          </p:spPr>
          <p:txBody>
            <a:bodyPr wrap="square">
              <a:spAutoFit/>
            </a:bodyPr>
            <a:lstStyle/>
            <a:p>
              <a:r>
                <a:rPr lang="zh-CN" altLang="en-US" b="1" dirty="0">
                  <a:solidFill>
                    <a:schemeClr val="accent1"/>
                  </a:solidFill>
                  <a:cs typeface="+mn-ea"/>
                  <a:sym typeface="+mn-lt"/>
                </a:rPr>
                <a:t>不利影响</a:t>
              </a:r>
            </a:p>
          </p:txBody>
        </p:sp>
      </p:grpSp>
      <p:grpSp>
        <p:nvGrpSpPr>
          <p:cNvPr id="4" name="Group 3"/>
          <p:cNvGrpSpPr/>
          <p:nvPr/>
        </p:nvGrpSpPr>
        <p:grpSpPr>
          <a:xfrm>
            <a:off x="6720371" y="1566129"/>
            <a:ext cx="4729480" cy="3950335"/>
            <a:chOff x="3863506" y="1820764"/>
            <a:chExt cx="4729480" cy="3950335"/>
          </a:xfrm>
        </p:grpSpPr>
        <p:sp>
          <p:nvSpPr>
            <p:cNvPr id="28" name="Rounded Rectangle 27"/>
            <p:cNvSpPr/>
            <p:nvPr/>
          </p:nvSpPr>
          <p:spPr>
            <a:xfrm>
              <a:off x="3863506" y="1820764"/>
              <a:ext cx="4729480" cy="3950335"/>
            </a:xfrm>
            <a:prstGeom prst="roundRect">
              <a:avLst>
                <a:gd name="adj" fmla="val 7971"/>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36" name="TextBox 35"/>
            <p:cNvSpPr txBox="1"/>
            <p:nvPr/>
          </p:nvSpPr>
          <p:spPr>
            <a:xfrm>
              <a:off x="4099726" y="2449414"/>
              <a:ext cx="4349750" cy="2090420"/>
            </a:xfrm>
            <a:prstGeom prst="rect">
              <a:avLst/>
            </a:prstGeom>
            <a:noFill/>
            <a:ln>
              <a:noFill/>
            </a:ln>
          </p:spPr>
          <p:txBody>
            <a:bodyPr wrap="square" lIns="121899" tIns="60950" rIns="121899" bIns="60950" rtlCol="0">
              <a:spAutoFit/>
            </a:bodyPr>
            <a:lstStyle/>
            <a:p>
              <a:pPr lvl="0"/>
              <a:r>
                <a:rPr lang="zh-CN" altLang="en-US" sz="1600" b="1" dirty="0" smtClean="0">
                  <a:solidFill>
                    <a:schemeClr val="tx1"/>
                  </a:solidFill>
                  <a:effectLst>
                    <a:outerShdw blurRad="38100" dist="19050" dir="2700000" algn="tl" rotWithShape="0">
                      <a:schemeClr val="dk1">
                        <a:alpha val="40000"/>
                      </a:schemeClr>
                    </a:outerShdw>
                  </a:effectLst>
                  <a:cs typeface="+mn-ea"/>
                  <a:sym typeface="+mn-lt"/>
                </a:rPr>
                <a:t>Johnson（1982）认为，日本重工业的发展与通产省的产业政策密不可分。</a:t>
              </a:r>
            </a:p>
            <a:p>
              <a:pPr lvl="0"/>
              <a:endParaRPr lang="zh-CN" altLang="en-US" sz="1600" b="1" dirty="0" smtClean="0">
                <a:solidFill>
                  <a:schemeClr val="tx1"/>
                </a:solidFill>
                <a:effectLst>
                  <a:outerShdw blurRad="38100" dist="19050" dir="2700000" algn="tl" rotWithShape="0">
                    <a:schemeClr val="dk1">
                      <a:alpha val="40000"/>
                    </a:schemeClr>
                  </a:outerShdw>
                </a:effectLst>
                <a:cs typeface="+mn-ea"/>
                <a:sym typeface="+mn-lt"/>
              </a:endParaRPr>
            </a:p>
            <a:p>
              <a:pPr lvl="0"/>
              <a:r>
                <a:rPr lang="en-US" sz="1600" b="1" dirty="0">
                  <a:solidFill>
                    <a:schemeClr val="tx1"/>
                  </a:solidFill>
                  <a:effectLst>
                    <a:outerShdw blurRad="38100" dist="19050" dir="2700000" algn="tl" rotWithShape="0">
                      <a:schemeClr val="dk1">
                        <a:alpha val="40000"/>
                      </a:schemeClr>
                    </a:outerShdw>
                  </a:effectLst>
                  <a:cs typeface="+mn-ea"/>
                  <a:sym typeface="+mn-lt"/>
                </a:rPr>
                <a:t>Amsden（1989）和Wade（1990）对中国台湾的产业政策进行研究后，也得出了类似的结论。</a:t>
              </a:r>
            </a:p>
            <a:p>
              <a:pPr lvl="0"/>
              <a:endParaRPr lang="en-US" sz="1600" b="1" dirty="0">
                <a:solidFill>
                  <a:schemeClr val="tx1"/>
                </a:solidFill>
                <a:effectLst>
                  <a:outerShdw blurRad="38100" dist="19050" dir="2700000" algn="tl" rotWithShape="0">
                    <a:schemeClr val="dk1">
                      <a:alpha val="40000"/>
                    </a:schemeClr>
                  </a:outerShdw>
                </a:effectLst>
                <a:cs typeface="+mn-ea"/>
                <a:sym typeface="+mn-lt"/>
              </a:endParaRPr>
            </a:p>
            <a:p>
              <a:pPr lvl="0"/>
              <a:r>
                <a:rPr lang="en-US" sz="1600" b="1" dirty="0">
                  <a:solidFill>
                    <a:schemeClr val="tx1"/>
                  </a:solidFill>
                  <a:effectLst>
                    <a:outerShdw blurRad="38100" dist="19050" dir="2700000" algn="tl" rotWithShape="0">
                      <a:schemeClr val="dk1">
                        <a:alpha val="40000"/>
                      </a:schemeClr>
                    </a:outerShdw>
                  </a:effectLst>
                  <a:cs typeface="+mn-ea"/>
                  <a:sym typeface="+mn-lt"/>
                </a:rPr>
                <a:t>Ito（1992）也把日本产业部门生产率的增长归因于通产省的产业促进与指导政策。</a:t>
              </a:r>
            </a:p>
          </p:txBody>
        </p:sp>
        <p:sp>
          <p:nvSpPr>
            <p:cNvPr id="37" name="Rectangle 36"/>
            <p:cNvSpPr/>
            <p:nvPr/>
          </p:nvSpPr>
          <p:spPr>
            <a:xfrm>
              <a:off x="4099702" y="2080774"/>
              <a:ext cx="2625668" cy="306705"/>
            </a:xfrm>
            <a:prstGeom prst="rect">
              <a:avLst/>
            </a:prstGeom>
            <a:ln>
              <a:noFill/>
            </a:ln>
          </p:spPr>
          <p:txBody>
            <a:bodyPr wrap="square">
              <a:spAutoFit/>
            </a:bodyPr>
            <a:lstStyle/>
            <a:p>
              <a:pPr algn="l">
                <a:buClrTx/>
                <a:buSzTx/>
                <a:buFontTx/>
              </a:pPr>
              <a:r>
                <a:rPr lang="zh-CN" altLang="en-US" sz="1800" b="1" dirty="0">
                  <a:solidFill>
                    <a:schemeClr val="accent1"/>
                  </a:solidFill>
                  <a:cs typeface="+mn-ea"/>
                  <a:sym typeface="+mn-lt"/>
                </a:rPr>
                <a:t>促进作用</a:t>
              </a:r>
            </a:p>
          </p:txBody>
        </p:sp>
        <p:sp>
          <p:nvSpPr>
            <p:cNvPr id="41" name="Rectangle 40"/>
            <p:cNvSpPr/>
            <p:nvPr/>
          </p:nvSpPr>
          <p:spPr>
            <a:xfrm>
              <a:off x="5515052" y="2356069"/>
              <a:ext cx="1639279" cy="369332"/>
            </a:xfrm>
            <a:prstGeom prst="rect">
              <a:avLst/>
            </a:prstGeom>
            <a:ln>
              <a:noFill/>
            </a:ln>
          </p:spPr>
          <p:txBody>
            <a:bodyPr wrap="square">
              <a:spAutoFit/>
            </a:bodyPr>
            <a:lstStyle/>
            <a:p>
              <a:pPr algn="ctr"/>
              <a:r>
                <a:rPr lang="en-US" b="1" dirty="0">
                  <a:solidFill>
                    <a:schemeClr val="bg1"/>
                  </a:solidFill>
                  <a:cs typeface="+mn-ea"/>
                  <a:sym typeface="+mn-lt"/>
                </a:rPr>
                <a:t>2016</a:t>
              </a:r>
              <a:endParaRPr lang="en-US" sz="1400" b="1" dirty="0">
                <a:solidFill>
                  <a:schemeClr val="bg1"/>
                </a:solidFill>
                <a:cs typeface="+mn-ea"/>
                <a:sym typeface="+mn-lt"/>
              </a:endParaRPr>
            </a:p>
          </p:txBody>
        </p:sp>
      </p:grpSp>
      <p:sp>
        <p:nvSpPr>
          <p:cNvPr id="26" name="矩形 25"/>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3"/>
          <p:cNvSpPr>
            <a:spLocks noChangeArrowheads="1"/>
          </p:cNvSpPr>
          <p:nvPr/>
        </p:nvSpPr>
        <p:spPr bwMode="auto">
          <a:xfrm>
            <a:off x="1073958" y="224898"/>
            <a:ext cx="589788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产业政策存在正反两方面的效果</a:t>
            </a:r>
          </a:p>
        </p:txBody>
      </p:sp>
      <p:sp>
        <p:nvSpPr>
          <p:cNvPr id="45" name="矩形 44"/>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14:prism/>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3"/>
          <p:cNvSpPr>
            <a:spLocks noChangeArrowheads="1"/>
          </p:cNvSpPr>
          <p:nvPr/>
        </p:nvSpPr>
        <p:spPr bwMode="auto">
          <a:xfrm>
            <a:off x="1073958" y="224898"/>
            <a:ext cx="3856355"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理论基础及研究意义</a:t>
            </a:r>
          </a:p>
        </p:txBody>
      </p:sp>
      <p:sp>
        <p:nvSpPr>
          <p:cNvPr id="25" name="矩形 24"/>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107440" y="767715"/>
            <a:ext cx="9852025" cy="3784600"/>
          </a:xfrm>
          <a:prstGeom prst="rect">
            <a:avLst/>
          </a:prstGeom>
          <a:noFill/>
        </p:spPr>
        <p:txBody>
          <a:bodyPr wrap="square" rtlCol="0">
            <a:spAutoFit/>
          </a:bodyPr>
          <a:lstStyle/>
          <a:p>
            <a:pPr indent="457200" fontAlgn="auto"/>
            <a:r>
              <a:rPr lang="en-US" altLang="zh-CN" sz="2400"/>
              <a:t> </a:t>
            </a:r>
            <a:r>
              <a:rPr lang="zh-CN" altLang="en-US" sz="2400"/>
              <a:t>Krugman（1983），Grossman 和 Helpman（1991）的研究为产业政策的合理指向提供了一定的理论依据。</a:t>
            </a:r>
          </a:p>
          <a:p>
            <a:pPr indent="457200" fontAlgn="auto"/>
            <a:r>
              <a:rPr lang="zh-CN" altLang="en-US" sz="2400"/>
              <a:t>林毅夫、蔡昉与李周（1994）提出的比较优势理论认为，一国经济的发展伴随着其产业结构与技术结构的不断升级，应该制定遵循本国比较优势的产业发展战略。</a:t>
            </a:r>
          </a:p>
          <a:p>
            <a:pPr indent="457200" fontAlgn="auto"/>
            <a:r>
              <a:rPr lang="zh-CN" altLang="en-US" sz="2400"/>
              <a:t>Harrison 和 Rodríguez-Clare（2009）认为，政府应扶持具有“潜在比较优势”（latent comparative advantage）的行业以实现效率改进。</a:t>
            </a:r>
          </a:p>
          <a:p>
            <a:pPr indent="457200" fontAlgn="auto"/>
            <a:r>
              <a:rPr lang="zh-CN" altLang="en-US" sz="2400"/>
              <a:t>Aghion 等（2012）则强调确保竞争或促进竞争的产业政策对于增长与效率改进的重要性。</a:t>
            </a:r>
          </a:p>
          <a:p>
            <a:pPr indent="457200" fontAlgn="auto"/>
            <a:r>
              <a:rPr lang="zh-CN" altLang="en-US" sz="2400"/>
              <a:t>在上述理论基础上，通过实证研究对产业政策进行评估。</a:t>
            </a:r>
          </a:p>
        </p:txBody>
      </p:sp>
      <p:sp>
        <p:nvSpPr>
          <p:cNvPr id="5" name="文本框 4"/>
          <p:cNvSpPr txBox="1"/>
          <p:nvPr/>
        </p:nvSpPr>
        <p:spPr>
          <a:xfrm>
            <a:off x="1107440" y="4839970"/>
            <a:ext cx="9977120" cy="1198880"/>
          </a:xfrm>
          <a:prstGeom prst="rect">
            <a:avLst/>
          </a:prstGeom>
          <a:noFill/>
        </p:spPr>
        <p:txBody>
          <a:bodyPr wrap="square" rtlCol="0">
            <a:spAutoFit/>
          </a:bodyPr>
          <a:lstStyle/>
          <a:p>
            <a:r>
              <a:rPr lang="en-US" altLang="zh-CN" sz="2400"/>
              <a:t>1.</a:t>
            </a:r>
            <a:r>
              <a:rPr lang="zh-CN" altLang="en-US" sz="2400"/>
              <a:t>对现有出口鼓励政策效果的科学评估，寻求未来借助政策调整而进一步释放出口带动效应的可能空间。</a:t>
            </a:r>
          </a:p>
          <a:p>
            <a:r>
              <a:rPr lang="en-US" altLang="zh-CN" sz="2400"/>
              <a:t>2.</a:t>
            </a:r>
            <a:r>
              <a:rPr lang="zh-CN" altLang="en-US" sz="2400"/>
              <a:t>我国的</a:t>
            </a:r>
            <a:r>
              <a:rPr lang="en-US" altLang="zh-CN" sz="2400"/>
              <a:t>经验对于</a:t>
            </a:r>
            <a:r>
              <a:rPr lang="zh-CN" altLang="en-US" sz="2400"/>
              <a:t>其他</a:t>
            </a:r>
            <a:r>
              <a:rPr lang="en-US" altLang="zh-CN" sz="2400"/>
              <a:t>发展中国家有重要的借鉴意义。</a:t>
            </a:r>
          </a:p>
        </p:txBody>
      </p:sp>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3"/>
          <p:cNvSpPr>
            <a:spLocks noChangeArrowheads="1"/>
          </p:cNvSpPr>
          <p:nvPr/>
        </p:nvSpPr>
        <p:spPr bwMode="auto">
          <a:xfrm>
            <a:off x="1073958" y="224898"/>
            <a:ext cx="426466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存在的问题及解决方法</a:t>
            </a:r>
          </a:p>
        </p:txBody>
      </p:sp>
      <p:sp>
        <p:nvSpPr>
          <p:cNvPr id="25" name="矩形 24"/>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073785" y="1081405"/>
            <a:ext cx="9698355" cy="2306955"/>
          </a:xfrm>
          <a:prstGeom prst="rect">
            <a:avLst/>
          </a:prstGeom>
          <a:noFill/>
        </p:spPr>
        <p:txBody>
          <a:bodyPr wrap="square" rtlCol="0">
            <a:spAutoFit/>
          </a:bodyPr>
          <a:lstStyle/>
          <a:p>
            <a:r>
              <a:rPr lang="en-US" altLang="zh-CN" sz="2400"/>
              <a:t>政策效果评估中忽视了其他干扰因素（Krugman，1983；Stiglitz et al.，2013）</a:t>
            </a:r>
            <a:r>
              <a:rPr lang="zh-CN" altLang="en-US" sz="2400"/>
              <a:t>：</a:t>
            </a:r>
          </a:p>
          <a:p>
            <a:pPr indent="457200" fontAlgn="auto"/>
            <a:r>
              <a:rPr lang="zh-CN" altLang="en-US" sz="2400"/>
              <a:t>政策的不单一性，难以对某项政策准确度量。</a:t>
            </a:r>
          </a:p>
          <a:p>
            <a:pPr indent="457200" fontAlgn="auto"/>
            <a:r>
              <a:rPr lang="zh-CN" altLang="en-US" sz="2400"/>
              <a:t>产业政策的制定是内生的，政府在实施政策时可能会存在挑选赢家（pick winners）或者挑选输家（pick losers）的行为。</a:t>
            </a:r>
          </a:p>
          <a:p>
            <a:pPr indent="457200" fontAlgn="auto"/>
            <a:r>
              <a:rPr lang="zh-CN" altLang="en-US" sz="2400"/>
              <a:t>忽略了产业政策的异质性效果。</a:t>
            </a:r>
          </a:p>
        </p:txBody>
      </p:sp>
      <p:sp>
        <p:nvSpPr>
          <p:cNvPr id="3" name="文本框 2"/>
          <p:cNvSpPr txBox="1"/>
          <p:nvPr/>
        </p:nvSpPr>
        <p:spPr>
          <a:xfrm>
            <a:off x="1073785" y="3566160"/>
            <a:ext cx="9698355" cy="2306955"/>
          </a:xfrm>
          <a:prstGeom prst="rect">
            <a:avLst/>
          </a:prstGeom>
          <a:noFill/>
        </p:spPr>
        <p:txBody>
          <a:bodyPr wrap="square" rtlCol="0">
            <a:spAutoFit/>
          </a:bodyPr>
          <a:lstStyle/>
          <a:p>
            <a:pPr indent="457200" fontAlgn="auto"/>
            <a:endParaRPr lang="zh-CN" altLang="en-US" sz="2400"/>
          </a:p>
          <a:p>
            <a:pPr indent="457200" fontAlgn="auto"/>
            <a:r>
              <a:rPr lang="zh-CN" altLang="en-US" sz="2400"/>
              <a:t>以出口加工区（外生冲击）作为政策评估的研究对象，能够清晰地界定产业政策</a:t>
            </a:r>
            <a:r>
              <a:rPr lang="en-US" altLang="zh-CN" sz="2400"/>
              <a:t>——</a:t>
            </a:r>
            <a:r>
              <a:rPr lang="zh-CN" altLang="en-US" sz="2400"/>
              <a:t>促进企业的出口。</a:t>
            </a:r>
          </a:p>
          <a:p>
            <a:pPr indent="457200" fontAlgn="auto"/>
            <a:r>
              <a:rPr lang="zh-CN" altLang="en-US" sz="2400"/>
              <a:t>运用</a:t>
            </a:r>
            <a:r>
              <a:rPr lang="en-US" altLang="zh-CN" sz="2400"/>
              <a:t>DID过比较</a:t>
            </a:r>
            <a:r>
              <a:rPr lang="zh-CN" altLang="en-US" sz="2400"/>
              <a:t>“主导产业”与“非主导产业”在出口加工区成立前后出口增长表现上的差异，来估计出口鼓励政策的效果。（平行趋势）</a:t>
            </a:r>
          </a:p>
          <a:p>
            <a:pPr indent="457200" fontAlgn="auto"/>
            <a:r>
              <a:rPr lang="zh-CN" altLang="en-US" sz="2400"/>
              <a:t>从比较优势的视角估计了产业政策的异质性效果。</a:t>
            </a:r>
          </a:p>
        </p:txBody>
      </p:sp>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3288348" y="3807390"/>
            <a:ext cx="5615305" cy="829945"/>
          </a:xfrm>
          <a:prstGeom prst="rect">
            <a:avLst/>
          </a:prstGeom>
          <a:noFill/>
        </p:spPr>
        <p:txBody>
          <a:bodyPr vert="horz" wrap="none" rtlCol="0" anchor="ctr">
            <a:spAutoFit/>
          </a:bodyPr>
          <a:lstStyle/>
          <a:p>
            <a:pPr algn="ctr"/>
            <a:r>
              <a:rPr lang="zh-CN" altLang="en-US" sz="4800" b="1" dirty="0">
                <a:latin typeface="微软雅黑" panose="020B0503020204020204" pitchFamily="34" charset="-122"/>
                <a:ea typeface="微软雅黑" panose="020B0503020204020204" pitchFamily="34" charset="-122"/>
                <a:sym typeface="+mn-ea"/>
              </a:rPr>
              <a:t>制度背景</a:t>
            </a:r>
            <a:r>
              <a:rPr lang="en-US" altLang="zh-CN" sz="4800" b="1" dirty="0">
                <a:latin typeface="微软雅黑" panose="020B0503020204020204" pitchFamily="34" charset="-122"/>
                <a:ea typeface="微软雅黑" panose="020B0503020204020204" pitchFamily="34" charset="-122"/>
                <a:sym typeface="+mn-ea"/>
              </a:rPr>
              <a:t>&amp;</a:t>
            </a:r>
            <a:r>
              <a:rPr lang="zh-CN" altLang="en-US" sz="4800" b="1" dirty="0">
                <a:latin typeface="微软雅黑" panose="020B0503020204020204" pitchFamily="34" charset="-122"/>
                <a:ea typeface="微软雅黑" panose="020B0503020204020204" pitchFamily="34" charset="-122"/>
                <a:sym typeface="+mn-ea"/>
              </a:rPr>
              <a:t>数据处理</a:t>
            </a:r>
            <a:endParaRPr lang="zh-CN" altLang="en-US" sz="4800" b="1" dirty="0">
              <a:solidFill>
                <a:schemeClr val="tx1">
                  <a:lumMod val="75000"/>
                  <a:lumOff val="25000"/>
                </a:schemeClr>
              </a:solidFill>
            </a:endParaRPr>
          </a:p>
        </p:txBody>
      </p:sp>
      <p:grpSp>
        <p:nvGrpSpPr>
          <p:cNvPr id="8" name="组合 7"/>
          <p:cNvGrpSpPr/>
          <p:nvPr/>
        </p:nvGrpSpPr>
        <p:grpSpPr>
          <a:xfrm>
            <a:off x="5023040" y="1569382"/>
            <a:ext cx="2498670" cy="1862048"/>
            <a:chOff x="2757770" y="2361497"/>
            <a:chExt cx="2498670" cy="1862048"/>
          </a:xfrm>
        </p:grpSpPr>
        <p:sp>
          <p:nvSpPr>
            <p:cNvPr id="11" name="TextBox 59"/>
            <p:cNvSpPr txBox="1">
              <a:spLocks noChangeArrowheads="1"/>
            </p:cNvSpPr>
            <p:nvPr/>
          </p:nvSpPr>
          <p:spPr bwMode="auto">
            <a:xfrm flipH="1">
              <a:off x="3115977" y="2361497"/>
              <a:ext cx="1782258" cy="1862048"/>
            </a:xfrm>
            <a:prstGeom prst="rect">
              <a:avLst/>
            </a:prstGeom>
            <a:noFill/>
            <a:ln>
              <a:noFill/>
            </a:ln>
          </p:spPr>
          <p:txBody>
            <a:bodyPr wrap="square"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685800">
                <a:defRPr/>
              </a:pPr>
              <a:r>
                <a:rPr lang="en-US" altLang="zh-CN" sz="11500" kern="0" dirty="0">
                  <a:solidFill>
                    <a:schemeClr val="accent4"/>
                  </a:solidFill>
                  <a:latin typeface="Impact" panose="020B0806030902050204" pitchFamily="34" charset="0"/>
                  <a:ea typeface="微软雅黑" panose="020B0503020204020204" pitchFamily="34" charset="-122"/>
                </a:rPr>
                <a:t>02</a:t>
              </a:r>
              <a:endParaRPr lang="en-US" altLang="ko-KR" sz="8800" kern="0" dirty="0">
                <a:solidFill>
                  <a:schemeClr val="accent4"/>
                </a:solidFill>
                <a:latin typeface="Impact" panose="020B0806030902050204" pitchFamily="34" charset="0"/>
                <a:ea typeface="微软雅黑" panose="020B0503020204020204" pitchFamily="34" charset="-122"/>
              </a:endParaRPr>
            </a:p>
          </p:txBody>
        </p:sp>
        <p:sp>
          <p:nvSpPr>
            <p:cNvPr id="3" name="椭圆 2"/>
            <p:cNvSpPr/>
            <p:nvPr/>
          </p:nvSpPr>
          <p:spPr>
            <a:xfrm>
              <a:off x="2787950" y="3646240"/>
              <a:ext cx="2468490" cy="327680"/>
            </a:xfrm>
            <a:prstGeom prst="ellipse">
              <a:avLst/>
            </a:prstGeom>
            <a:gradFill flip="none" rotWithShape="1">
              <a:gsLst>
                <a:gs pos="0">
                  <a:schemeClr val="tx1">
                    <a:alpha val="90000"/>
                  </a:schemeClr>
                </a:gs>
                <a:gs pos="100000">
                  <a:schemeClr val="tx1">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2757770" y="3801706"/>
              <a:ext cx="2498670" cy="387863"/>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任意多边形 38"/>
          <p:cNvSpPr/>
          <p:nvPr/>
        </p:nvSpPr>
        <p:spPr>
          <a:xfrm>
            <a:off x="5318387" y="1331543"/>
            <a:ext cx="1954610" cy="1113172"/>
          </a:xfrm>
          <a:custGeom>
            <a:avLst/>
            <a:gdLst>
              <a:gd name="connsiteX0" fmla="*/ 0 w 1845118"/>
              <a:gd name="connsiteY0" fmla="*/ 0 h 1113172"/>
              <a:gd name="connsiteX1" fmla="*/ 1845118 w 1845118"/>
              <a:gd name="connsiteY1" fmla="*/ 0 h 1113172"/>
              <a:gd name="connsiteX2" fmla="*/ 1845118 w 1845118"/>
              <a:gd name="connsiteY2" fmla="*/ 1113172 h 1113172"/>
              <a:gd name="connsiteX3" fmla="*/ 1054278 w 1845118"/>
              <a:gd name="connsiteY3" fmla="*/ 1113172 h 1113172"/>
              <a:gd name="connsiteX4" fmla="*/ 1054278 w 1845118"/>
              <a:gd name="connsiteY4" fmla="*/ 539460 h 1113172"/>
              <a:gd name="connsiteX5" fmla="*/ 0 w 1845118"/>
              <a:gd name="connsiteY5" fmla="*/ 539460 h 1113172"/>
              <a:gd name="connsiteX0-1" fmla="*/ 1054278 w 1845118"/>
              <a:gd name="connsiteY0-2" fmla="*/ 539460 h 1113172"/>
              <a:gd name="connsiteX1-3" fmla="*/ 0 w 1845118"/>
              <a:gd name="connsiteY1-4" fmla="*/ 539460 h 1113172"/>
              <a:gd name="connsiteX2-5" fmla="*/ 0 w 1845118"/>
              <a:gd name="connsiteY2-6" fmla="*/ 0 h 1113172"/>
              <a:gd name="connsiteX3-7" fmla="*/ 1845118 w 1845118"/>
              <a:gd name="connsiteY3-8" fmla="*/ 0 h 1113172"/>
              <a:gd name="connsiteX4-9" fmla="*/ 1845118 w 1845118"/>
              <a:gd name="connsiteY4-10" fmla="*/ 1113172 h 1113172"/>
              <a:gd name="connsiteX5-11" fmla="*/ 1054278 w 1845118"/>
              <a:gd name="connsiteY5-12" fmla="*/ 1113172 h 1113172"/>
              <a:gd name="connsiteX6" fmla="*/ 1145718 w 1845118"/>
              <a:gd name="connsiteY6" fmla="*/ 630900 h 1113172"/>
              <a:gd name="connsiteX0-13" fmla="*/ 1054278 w 1845118"/>
              <a:gd name="connsiteY0-14" fmla="*/ 539460 h 1113172"/>
              <a:gd name="connsiteX1-15" fmla="*/ 0 w 1845118"/>
              <a:gd name="connsiteY1-16" fmla="*/ 539460 h 1113172"/>
              <a:gd name="connsiteX2-17" fmla="*/ 0 w 1845118"/>
              <a:gd name="connsiteY2-18" fmla="*/ 0 h 1113172"/>
              <a:gd name="connsiteX3-19" fmla="*/ 1845118 w 1845118"/>
              <a:gd name="connsiteY3-20" fmla="*/ 0 h 1113172"/>
              <a:gd name="connsiteX4-21" fmla="*/ 1845118 w 1845118"/>
              <a:gd name="connsiteY4-22" fmla="*/ 1113172 h 1113172"/>
              <a:gd name="connsiteX5-23" fmla="*/ 1054278 w 1845118"/>
              <a:gd name="connsiteY5-24" fmla="*/ 1113172 h 1113172"/>
              <a:gd name="connsiteX0-25" fmla="*/ 0 w 1845118"/>
              <a:gd name="connsiteY0-26" fmla="*/ 539460 h 1113172"/>
              <a:gd name="connsiteX1-27" fmla="*/ 0 w 1845118"/>
              <a:gd name="connsiteY1-28" fmla="*/ 0 h 1113172"/>
              <a:gd name="connsiteX2-29" fmla="*/ 1845118 w 1845118"/>
              <a:gd name="connsiteY2-30" fmla="*/ 0 h 1113172"/>
              <a:gd name="connsiteX3-31" fmla="*/ 1845118 w 1845118"/>
              <a:gd name="connsiteY3-32" fmla="*/ 1113172 h 1113172"/>
              <a:gd name="connsiteX4-33" fmla="*/ 1054278 w 1845118"/>
              <a:gd name="connsiteY4-34" fmla="*/ 1113172 h 1113172"/>
              <a:gd name="connsiteX0-35" fmla="*/ 0 w 1845118"/>
              <a:gd name="connsiteY0-36" fmla="*/ 539460 h 1113172"/>
              <a:gd name="connsiteX1-37" fmla="*/ 0 w 1845118"/>
              <a:gd name="connsiteY1-38" fmla="*/ 0 h 1113172"/>
              <a:gd name="connsiteX2-39" fmla="*/ 1845118 w 1845118"/>
              <a:gd name="connsiteY2-40" fmla="*/ 0 h 1113172"/>
              <a:gd name="connsiteX3-41" fmla="*/ 1845118 w 1845118"/>
              <a:gd name="connsiteY3-42" fmla="*/ 1113172 h 1113172"/>
            </a:gdLst>
            <a:ahLst/>
            <a:cxnLst>
              <a:cxn ang="0">
                <a:pos x="connsiteX0-1" y="connsiteY0-2"/>
              </a:cxn>
              <a:cxn ang="0">
                <a:pos x="connsiteX1-3" y="connsiteY1-4"/>
              </a:cxn>
              <a:cxn ang="0">
                <a:pos x="connsiteX2-5" y="connsiteY2-6"/>
              </a:cxn>
              <a:cxn ang="0">
                <a:pos x="connsiteX3-7" y="connsiteY3-8"/>
              </a:cxn>
            </a:cxnLst>
            <a:rect l="l" t="t" r="r" b="b"/>
            <a:pathLst>
              <a:path w="1845118" h="1113172">
                <a:moveTo>
                  <a:pt x="0" y="539460"/>
                </a:moveTo>
                <a:lnTo>
                  <a:pt x="0" y="0"/>
                </a:lnTo>
                <a:lnTo>
                  <a:pt x="1845118" y="0"/>
                </a:lnTo>
                <a:lnTo>
                  <a:pt x="1845118" y="1113172"/>
                </a:lnTo>
              </a:path>
            </a:pathLst>
          </a:custGeom>
          <a:noFill/>
          <a:ln w="317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任意多边形 36"/>
          <p:cNvSpPr/>
          <p:nvPr/>
        </p:nvSpPr>
        <p:spPr>
          <a:xfrm>
            <a:off x="5023040" y="1639722"/>
            <a:ext cx="2498670" cy="1827878"/>
          </a:xfrm>
          <a:custGeom>
            <a:avLst/>
            <a:gdLst>
              <a:gd name="connsiteX0" fmla="*/ 0 w 2362498"/>
              <a:gd name="connsiteY0" fmla="*/ 0 h 1827878"/>
              <a:gd name="connsiteX1" fmla="*/ 618105 w 2362498"/>
              <a:gd name="connsiteY1" fmla="*/ 0 h 1827878"/>
              <a:gd name="connsiteX2" fmla="*/ 618105 w 2362498"/>
              <a:gd name="connsiteY2" fmla="*/ 1612423 h 1827878"/>
              <a:gd name="connsiteX3" fmla="*/ 2362498 w 2362498"/>
              <a:gd name="connsiteY3" fmla="*/ 1612423 h 1827878"/>
              <a:gd name="connsiteX4" fmla="*/ 2362498 w 2362498"/>
              <a:gd name="connsiteY4" fmla="*/ 1827878 h 1827878"/>
              <a:gd name="connsiteX5" fmla="*/ 839514 w 2362498"/>
              <a:gd name="connsiteY5" fmla="*/ 1827878 h 1827878"/>
              <a:gd name="connsiteX6" fmla="*/ 433218 w 2362498"/>
              <a:gd name="connsiteY6" fmla="*/ 1827878 h 1827878"/>
              <a:gd name="connsiteX7" fmla="*/ 433218 w 2362498"/>
              <a:gd name="connsiteY7" fmla="*/ 1826314 h 1827878"/>
              <a:gd name="connsiteX8" fmla="*/ 0 w 2362498"/>
              <a:gd name="connsiteY8" fmla="*/ 1826314 h 1827878"/>
              <a:gd name="connsiteX0-1" fmla="*/ 618105 w 2362498"/>
              <a:gd name="connsiteY0-2" fmla="*/ 1612423 h 1827878"/>
              <a:gd name="connsiteX1-3" fmla="*/ 2362498 w 2362498"/>
              <a:gd name="connsiteY1-4" fmla="*/ 1612423 h 1827878"/>
              <a:gd name="connsiteX2-5" fmla="*/ 2362498 w 2362498"/>
              <a:gd name="connsiteY2-6" fmla="*/ 1827878 h 1827878"/>
              <a:gd name="connsiteX3-7" fmla="*/ 839514 w 2362498"/>
              <a:gd name="connsiteY3-8" fmla="*/ 1827878 h 1827878"/>
              <a:gd name="connsiteX4-9" fmla="*/ 433218 w 2362498"/>
              <a:gd name="connsiteY4-10" fmla="*/ 1827878 h 1827878"/>
              <a:gd name="connsiteX5-11" fmla="*/ 433218 w 2362498"/>
              <a:gd name="connsiteY5-12" fmla="*/ 1826314 h 1827878"/>
              <a:gd name="connsiteX6-13" fmla="*/ 0 w 2362498"/>
              <a:gd name="connsiteY6-14" fmla="*/ 1826314 h 1827878"/>
              <a:gd name="connsiteX7-15" fmla="*/ 0 w 2362498"/>
              <a:gd name="connsiteY7-16" fmla="*/ 0 h 1827878"/>
              <a:gd name="connsiteX8-17" fmla="*/ 618105 w 2362498"/>
              <a:gd name="connsiteY8-18" fmla="*/ 0 h 1827878"/>
              <a:gd name="connsiteX9" fmla="*/ 709545 w 2362498"/>
              <a:gd name="connsiteY9" fmla="*/ 1703863 h 1827878"/>
              <a:gd name="connsiteX0-19" fmla="*/ 618105 w 2362498"/>
              <a:gd name="connsiteY0-20" fmla="*/ 1612423 h 1827878"/>
              <a:gd name="connsiteX1-21" fmla="*/ 2362498 w 2362498"/>
              <a:gd name="connsiteY1-22" fmla="*/ 1612423 h 1827878"/>
              <a:gd name="connsiteX2-23" fmla="*/ 2362498 w 2362498"/>
              <a:gd name="connsiteY2-24" fmla="*/ 1827878 h 1827878"/>
              <a:gd name="connsiteX3-25" fmla="*/ 839514 w 2362498"/>
              <a:gd name="connsiteY3-26" fmla="*/ 1827878 h 1827878"/>
              <a:gd name="connsiteX4-27" fmla="*/ 433218 w 2362498"/>
              <a:gd name="connsiteY4-28" fmla="*/ 1827878 h 1827878"/>
              <a:gd name="connsiteX5-29" fmla="*/ 433218 w 2362498"/>
              <a:gd name="connsiteY5-30" fmla="*/ 1826314 h 1827878"/>
              <a:gd name="connsiteX6-31" fmla="*/ 0 w 2362498"/>
              <a:gd name="connsiteY6-32" fmla="*/ 1826314 h 1827878"/>
              <a:gd name="connsiteX7-33" fmla="*/ 0 w 2362498"/>
              <a:gd name="connsiteY7-34" fmla="*/ 0 h 1827878"/>
              <a:gd name="connsiteX8-35" fmla="*/ 618105 w 2362498"/>
              <a:gd name="connsiteY8-36" fmla="*/ 0 h 1827878"/>
              <a:gd name="connsiteX0-37" fmla="*/ 2362498 w 2362498"/>
              <a:gd name="connsiteY0-38" fmla="*/ 1612423 h 1827878"/>
              <a:gd name="connsiteX1-39" fmla="*/ 2362498 w 2362498"/>
              <a:gd name="connsiteY1-40" fmla="*/ 1827878 h 1827878"/>
              <a:gd name="connsiteX2-41" fmla="*/ 839514 w 2362498"/>
              <a:gd name="connsiteY2-42" fmla="*/ 1827878 h 1827878"/>
              <a:gd name="connsiteX3-43" fmla="*/ 433218 w 2362498"/>
              <a:gd name="connsiteY3-44" fmla="*/ 1827878 h 1827878"/>
              <a:gd name="connsiteX4-45" fmla="*/ 433218 w 2362498"/>
              <a:gd name="connsiteY4-46" fmla="*/ 1826314 h 1827878"/>
              <a:gd name="connsiteX5-47" fmla="*/ 0 w 2362498"/>
              <a:gd name="connsiteY5-48" fmla="*/ 1826314 h 1827878"/>
              <a:gd name="connsiteX6-49" fmla="*/ 0 w 2362498"/>
              <a:gd name="connsiteY6-50" fmla="*/ 0 h 1827878"/>
              <a:gd name="connsiteX7-51" fmla="*/ 618105 w 2362498"/>
              <a:gd name="connsiteY7-52" fmla="*/ 0 h 18278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2362498" h="1827878">
                <a:moveTo>
                  <a:pt x="2362498" y="1612423"/>
                </a:moveTo>
                <a:lnTo>
                  <a:pt x="2362498" y="1827878"/>
                </a:lnTo>
                <a:lnTo>
                  <a:pt x="839514" y="1827878"/>
                </a:lnTo>
                <a:lnTo>
                  <a:pt x="433218" y="1827878"/>
                </a:lnTo>
                <a:lnTo>
                  <a:pt x="433218" y="1826314"/>
                </a:lnTo>
                <a:lnTo>
                  <a:pt x="0" y="1826314"/>
                </a:lnTo>
                <a:lnTo>
                  <a:pt x="0" y="0"/>
                </a:lnTo>
                <a:lnTo>
                  <a:pt x="618105" y="0"/>
                </a:lnTo>
              </a:path>
            </a:pathLst>
          </a:custGeom>
          <a:noFill/>
          <a:ln w="317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10026869" y="0"/>
            <a:ext cx="2165131"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0" y="40976"/>
            <a:ext cx="6293224" cy="10400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3"/>
          <p:cNvSpPr>
            <a:spLocks noChangeArrowheads="1"/>
          </p:cNvSpPr>
          <p:nvPr/>
        </p:nvSpPr>
        <p:spPr bwMode="auto">
          <a:xfrm>
            <a:off x="1073958" y="224898"/>
            <a:ext cx="1814830"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spcBef>
                <a:spcPct val="0"/>
              </a:spcBef>
              <a:buFont typeface="Arial" panose="020B0604020202020204" pitchFamily="34" charset="0"/>
              <a:buNone/>
            </a:pPr>
            <a:r>
              <a:rPr lang="zh-CN" altLang="en-US" b="1" dirty="0">
                <a:solidFill>
                  <a:schemeClr val="tx1">
                    <a:lumMod val="65000"/>
                    <a:lumOff val="35000"/>
                  </a:schemeClr>
                </a:solidFill>
                <a:latin typeface="Arial" panose="020B0604020202020204" pitchFamily="34" charset="0"/>
                <a:ea typeface="宋体" panose="02010600030101010101" pitchFamily="2" charset="-122"/>
                <a:cs typeface="Arial" panose="020B0604020202020204" pitchFamily="34" charset="0"/>
              </a:rPr>
              <a:t>制度背景</a:t>
            </a:r>
          </a:p>
        </p:txBody>
      </p:sp>
      <p:sp>
        <p:nvSpPr>
          <p:cNvPr id="46" name="矩形 45"/>
          <p:cNvSpPr/>
          <p:nvPr/>
        </p:nvSpPr>
        <p:spPr>
          <a:xfrm>
            <a:off x="170775" y="289846"/>
            <a:ext cx="526935" cy="584767"/>
          </a:xfrm>
          <a:prstGeom prst="rect">
            <a:avLst/>
          </a:prstGeom>
          <a:noFill/>
          <a:ln w="38100">
            <a:solidFill>
              <a:srgbClr val="272B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340202" y="162444"/>
            <a:ext cx="488138" cy="4384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601170" y="378309"/>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763865" y="439810"/>
            <a:ext cx="161855" cy="3889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3"/>
          <a:stretch>
            <a:fillRect/>
          </a:stretch>
        </p:blipFill>
        <p:spPr>
          <a:xfrm>
            <a:off x="837467" y="1266092"/>
            <a:ext cx="4714875" cy="4343400"/>
          </a:xfrm>
          <a:prstGeom prst="rect">
            <a:avLst/>
          </a:prstGeom>
        </p:spPr>
      </p:pic>
      <p:sp>
        <p:nvSpPr>
          <p:cNvPr id="15" name="文本框 14"/>
          <p:cNvSpPr txBox="1"/>
          <p:nvPr/>
        </p:nvSpPr>
        <p:spPr>
          <a:xfrm>
            <a:off x="5708015" y="1200785"/>
            <a:ext cx="6264910" cy="4399915"/>
          </a:xfrm>
          <a:prstGeom prst="rect">
            <a:avLst/>
          </a:prstGeom>
          <a:noFill/>
        </p:spPr>
        <p:txBody>
          <a:bodyPr wrap="square" rtlCol="0">
            <a:spAutoFit/>
          </a:bodyPr>
          <a:lstStyle/>
          <a:p>
            <a:pPr indent="457200" fontAlgn="auto"/>
            <a:r>
              <a:rPr lang="zh-CN" altLang="en-US" sz="2000" dirty="0"/>
              <a:t>2000 年 4 月 27 日，国务院正式批准设立由海关监管的出口加工区。到目前为止，先后批准试点的有63个出口加工区。每个城市在出口加工区成立之初，都会确定一些重点发展的“主导产业”，招商引资时主要吸引这些行业的企业进入出口加工区。</a:t>
            </a:r>
          </a:p>
          <a:p>
            <a:pPr indent="457200" fontAlgn="auto"/>
            <a:r>
              <a:rPr lang="zh-CN" altLang="en-US" sz="2000" dirty="0"/>
              <a:t>为了与 1998~2007 年的中国工业企业数据库的时间跨度匹配，去掉 </a:t>
            </a:r>
            <a:r>
              <a:rPr lang="en-US" altLang="zh-CN" sz="2000" dirty="0"/>
              <a:t>6</a:t>
            </a:r>
            <a:r>
              <a:rPr lang="zh-CN" altLang="en-US" sz="2000" dirty="0"/>
              <a:t>个出口加工区。2000~2005 年间，中国先后在不同的城市成立了 57 个出口加工区。这种模式使得我们在用倍差法估计政策效果时，政策冲击在不同时点、不同地区都有发生。</a:t>
            </a:r>
          </a:p>
          <a:p>
            <a:pPr indent="457200" fontAlgn="auto"/>
            <a:r>
              <a:rPr lang="zh-CN" altLang="en-US" sz="2000" dirty="0"/>
              <a:t>相比“一刀切”的倍差估计方法，“渐进式”的倍差估计方法更不容易受到混杂因素的干扰，因为未被观测到的因素与政策冲击在不同年份恰好具有相同分布的概率更小。</a:t>
            </a:r>
          </a:p>
        </p:txBody>
      </p:sp>
    </p:spTree>
  </p:cSld>
  <p:clrMapOvr>
    <a:masterClrMapping/>
  </p:clrMapOvr>
  <mc:AlternateContent xmlns:mc="http://schemas.openxmlformats.org/markup-compatibility/2006" xmlns:p14="http://schemas.microsoft.com/office/powerpoint/2010/main">
    <mc:Choice Requires="p14">
      <p:transition spd="slow" p14:dur="1250">
        <p:randomBar dir="vert"/>
      </p:transition>
    </mc:Choice>
    <mc:Fallback xmlns="">
      <p:transition spd="slow">
        <p:randomBar dir="vert"/>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0428-7"/>
</p:tagLst>
</file>

<file path=ppt/theme/theme1.xml><?xml version="1.0" encoding="utf-8"?>
<a:theme xmlns:a="http://schemas.openxmlformats.org/drawingml/2006/main" name="千图网海量PPT模板www.58pic.com">
  <a:themeElements>
    <a:clrScheme name="自定义 1633">
      <a:dk1>
        <a:sysClr val="windowText" lastClr="000000"/>
      </a:dk1>
      <a:lt1>
        <a:sysClr val="window" lastClr="FFFFFF"/>
      </a:lt1>
      <a:dk2>
        <a:srgbClr val="262626"/>
      </a:dk2>
      <a:lt2>
        <a:srgbClr val="595959"/>
      </a:lt2>
      <a:accent1>
        <a:srgbClr val="595959"/>
      </a:accent1>
      <a:accent2>
        <a:srgbClr val="262626"/>
      </a:accent2>
      <a:accent3>
        <a:srgbClr val="595959"/>
      </a:accent3>
      <a:accent4>
        <a:srgbClr val="262626"/>
      </a:accent4>
      <a:accent5>
        <a:srgbClr val="595959"/>
      </a:accent5>
      <a:accent6>
        <a:srgbClr val="262626"/>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2774</Words>
  <Application>Microsoft Office PowerPoint</Application>
  <PresentationFormat>宽屏</PresentationFormat>
  <Paragraphs>150</Paragraphs>
  <Slides>27</Slides>
  <Notes>27</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27</vt:i4>
      </vt:variant>
    </vt:vector>
  </HeadingPairs>
  <TitlesOfParts>
    <vt:vector size="39" baseType="lpstr">
      <vt:lpstr>方正粗黑宋简体</vt:lpstr>
      <vt:lpstr>汉仪丫丫体简</vt:lpstr>
      <vt:lpstr>宋体</vt:lpstr>
      <vt:lpstr>微软雅黑</vt:lpstr>
      <vt:lpstr>幼圆</vt:lpstr>
      <vt:lpstr>Arial</vt:lpstr>
      <vt:lpstr>Arial Narrow</vt:lpstr>
      <vt:lpstr>Calibri</vt:lpstr>
      <vt:lpstr>Calibri Light</vt:lpstr>
      <vt:lpstr>Ebrima</vt:lpstr>
      <vt:lpstr>Impact</vt:lpstr>
      <vt:lpstr>千图网海量PPT模板www.58pic.com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1-0428-7</dc:title>
  <dc:creator>MICHAEL</dc:creator>
  <cp:lastModifiedBy>许 东彦</cp:lastModifiedBy>
  <cp:revision>58</cp:revision>
  <dcterms:created xsi:type="dcterms:W3CDTF">2015-05-05T08:02:00Z</dcterms:created>
  <dcterms:modified xsi:type="dcterms:W3CDTF">2019-11-08T11:31:03Z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2052-11.1.0.9145</vt:lpwstr>
  </property>
</Properties>
</file>

<file path=docProps/thumbnail.jpeg>
</file>